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48" r:id="rId6"/>
    <p:sldMasterId id="2147483660" r:id="rId7"/>
  </p:sldMasterIdLst>
  <p:sldIdLst>
    <p:sldId id="256" r:id="rId8"/>
    <p:sldId id="261" r:id="rId9"/>
    <p:sldId id="260" r:id="rId10"/>
    <p:sldId id="258" r:id="rId11"/>
    <p:sldId id="259" r:id="rId12"/>
  </p:sldIdLst>
  <p:sldSz cx="9144000" cy="5143500" type="screen16x9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1D7052-E628-8A61-F53C-E8E96577F6CE}" name="Sarah Braund" initials="SB" userId="S::SarahB@ryde.nsw.gov.au::dc90d293-7df0-4419-8835-8bb79aecee96" providerId="AD"/>
  <p188:author id="{F4958C74-E170-157A-4818-F3458A0D73CE}" name="Gilbert Eliott" initials="GE" userId="S::GilbertE@ryde.nsw.gov.au::d33d2856-909f-4678-8af5-7272cda1d951" providerId="AD"/>
  <p188:author id="{AC92B391-612C-16FA-3208-119691AAAFC1}" name="Scott Taylor" initials="" userId="S::ScottTa@ryde.nsw.gov.au::2a801f58-b6f8-4bb3-bfc3-1f1f2e4b6e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C1C1"/>
    <a:srgbClr val="FF8989"/>
    <a:srgbClr val="F9CC7B"/>
    <a:srgbClr val="FFF39B"/>
    <a:srgbClr val="FC9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9DB08-8807-42D1-AB4C-F9A1693CFABC}" v="6" dt="2026-03-22T23:11:52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1072" y="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07654"/>
            <a:ext cx="8424936" cy="864096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9782"/>
            <a:ext cx="8424936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65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1741300-3D0B-DFDC-CB02-5F53EEFE02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492250"/>
            <a:ext cx="8229600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AU" altLang="en-US" b="1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4A61C5C-3FA2-B971-364D-335C985B12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2486025"/>
            <a:ext cx="8229600" cy="29559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AU" altLang="en-US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altLang="en-US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AU" altLang="en-US">
                <a:solidFill>
                  <a:srgbClr val="000000"/>
                </a:solidFill>
                <a:latin typeface="Arial"/>
              </a:rPr>
              <a:t>Third level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AU" altLang="en-US">
                <a:solidFill>
                  <a:srgbClr val="000000"/>
                </a:solidFill>
                <a:latin typeface="Arial"/>
              </a:rPr>
              <a:t>Fourth level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AU" altLang="en-US">
                <a:solidFill>
                  <a:srgbClr val="000000"/>
                </a:solidFill>
                <a:latin typeface="Arial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16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90823"/>
            <a:ext cx="8136904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07654"/>
            <a:ext cx="8136904" cy="2304256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90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502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95176"/>
            <a:ext cx="8208912" cy="708422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91630"/>
            <a:ext cx="8208912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69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9622"/>
            <a:ext cx="8352928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2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 white rectangular object with a rainbow colored border&#10;&#10;Description automatically generated with medium confidence">
            <a:extLst>
              <a:ext uri="{FF2B5EF4-FFF2-40B4-BE49-F238E27FC236}">
                <a16:creationId xmlns:a16="http://schemas.microsoft.com/office/drawing/2014/main" id="{22D5B08D-E0B1-FA35-41BF-BA824E7EC3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black screen with rainbow colored lines&#10;&#10;Description automatically generated">
            <a:extLst>
              <a:ext uri="{FF2B5EF4-FFF2-40B4-BE49-F238E27FC236}">
                <a16:creationId xmlns:a16="http://schemas.microsoft.com/office/drawing/2014/main" id="{56BD4401-EC4A-1E1C-8308-4A04E8DDA5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C71B5416-5EDA-38E7-5DBF-548FBCD1B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1DF81269-23EF-F9E1-9B0A-F2A978BA4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 black background with rainbow colors&#10;&#10;Description automatically generated">
            <a:extLst>
              <a:ext uri="{FF2B5EF4-FFF2-40B4-BE49-F238E27FC236}">
                <a16:creationId xmlns:a16="http://schemas.microsoft.com/office/drawing/2014/main" id="{A5C539FE-2137-4EFA-0D77-0D48BC82E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A2E43C5F-5B12-CAA3-7231-0FA128937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418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31EBAFC0-887B-B336-5D82-A9C4D43C9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77963"/>
            <a:ext cx="82296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95170E7-219C-4E9C-048D-B14186D722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3003550"/>
            <a:ext cx="7772400" cy="865188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4" descr="A white rectangular object with a rainbow colored border&#10;&#10;Description automatically generated with medium confidence">
            <a:extLst>
              <a:ext uri="{FF2B5EF4-FFF2-40B4-BE49-F238E27FC236}">
                <a16:creationId xmlns:a16="http://schemas.microsoft.com/office/drawing/2014/main" id="{0F6C4FD2-0DEE-8858-767E-FC43B1E7D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554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939A4E4C-2D3A-99D8-2E75-2549E65EB2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764713" y="1516735"/>
            <a:ext cx="6820232" cy="3384376"/>
          </a:xfrm>
        </p:spPr>
        <p:txBody>
          <a:bodyPr/>
          <a:lstStyle/>
          <a:p>
            <a:pPr algn="ctr" eaLnBrk="1" hangingPunct="1"/>
            <a:r>
              <a:rPr lang="en-US" altLang="en-US" sz="3600" b="1" dirty="0"/>
              <a:t>Employment</a:t>
            </a:r>
          </a:p>
          <a:p>
            <a:pPr algn="ctr" eaLnBrk="1" hangingPunct="1"/>
            <a:endParaRPr lang="en-US" altLang="en-US" sz="2800" b="1" dirty="0"/>
          </a:p>
          <a:p>
            <a:pPr algn="ctr" eaLnBrk="1" hangingPunct="1"/>
            <a:r>
              <a:rPr lang="en-US" altLang="en-US" sz="2800" b="1" dirty="0"/>
              <a:t>Scott Taylor</a:t>
            </a:r>
            <a:r>
              <a:rPr lang="en-US" altLang="en-US" b="1" dirty="0"/>
              <a:t> </a:t>
            </a:r>
            <a:endParaRPr lang="en-US" altLang="en-US" sz="2400" b="1" dirty="0"/>
          </a:p>
          <a:p>
            <a:pPr algn="ctr" eaLnBrk="1" hangingPunct="1"/>
            <a:r>
              <a:rPr lang="en-US" altLang="en-US" sz="2400" dirty="0"/>
              <a:t>Project Officer - Social and Cultural Development team</a:t>
            </a:r>
          </a:p>
          <a:p>
            <a:pPr algn="ctr" eaLnBrk="1" hangingPunct="1"/>
            <a:r>
              <a:rPr lang="en-US" altLang="en-US" sz="2400" dirty="0"/>
              <a:t>City of Ryde</a:t>
            </a:r>
          </a:p>
          <a:p>
            <a:pPr algn="ctr" eaLnBrk="1" hangingPunct="1"/>
            <a:endParaRPr lang="en-US" altLang="en-US" sz="18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2F747-4E7C-F9FF-F328-BD34A4FF7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08" y="1746083"/>
            <a:ext cx="3615487" cy="27116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6D9D-89FC-4ABC-0019-C54D21DF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017"/>
            <a:ext cx="8229600" cy="899408"/>
          </a:xfrm>
        </p:spPr>
        <p:txBody>
          <a:bodyPr/>
          <a:lstStyle/>
          <a:p>
            <a:r>
              <a:rPr lang="en-US" sz="3200" dirty="0"/>
              <a:t>My Mainstream Employment Journey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72BB8-3FE8-561E-B680-CF406217F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Leaving school/difficulty in finding employment</a:t>
            </a:r>
          </a:p>
          <a:p>
            <a:r>
              <a:rPr lang="en-US" sz="2000" dirty="0"/>
              <a:t>Working in the family business</a:t>
            </a:r>
          </a:p>
          <a:p>
            <a:r>
              <a:rPr lang="en-US" sz="2000" dirty="0"/>
              <a:t>Moving to Sydney for dream job, then move into the disability space</a:t>
            </a:r>
          </a:p>
          <a:p>
            <a:r>
              <a:rPr lang="en-US" sz="2000" dirty="0"/>
              <a:t>Working for City of Ryde, what I do and </a:t>
            </a:r>
            <a:r>
              <a:rPr lang="en-US" sz="2000"/>
              <a:t>“Empower Ryde”</a:t>
            </a:r>
            <a:endParaRPr lang="en-US" sz="2000" dirty="0"/>
          </a:p>
          <a:p>
            <a:r>
              <a:rPr lang="en-US" sz="2000" dirty="0"/>
              <a:t>Learnings from my journey and key takeaway message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82582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4E1C0-4F55-DD3B-89AE-E307CE1A1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30E4460-5B67-61B8-EE12-A29EF3004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3740"/>
            <a:ext cx="8147248" cy="781050"/>
          </a:xfrm>
        </p:spPr>
        <p:txBody>
          <a:bodyPr/>
          <a:lstStyle/>
          <a:p>
            <a:pPr eaLnBrk="1" hangingPunct="1"/>
            <a:r>
              <a:rPr lang="en-US" altLang="en-US" sz="2800"/>
              <a:t>Empower Ryde Background</a:t>
            </a:r>
          </a:p>
        </p:txBody>
      </p:sp>
      <p:pic>
        <p:nvPicPr>
          <p:cNvPr id="6" name="Picture 5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E9C4989F-07D1-E7FB-2C39-8FAD0C22D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9177" y="1444036"/>
            <a:ext cx="3383144" cy="225542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B4E659-CBDD-C975-D0C9-F30ECF3A2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30120"/>
              </p:ext>
            </p:extLst>
          </p:nvPr>
        </p:nvGraphicFramePr>
        <p:xfrm>
          <a:off x="395536" y="957713"/>
          <a:ext cx="5845244" cy="3310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577">
                  <a:extLst>
                    <a:ext uri="{9D8B030D-6E8A-4147-A177-3AD203B41FA5}">
                      <a16:colId xmlns:a16="http://schemas.microsoft.com/office/drawing/2014/main" val="962111525"/>
                    </a:ext>
                  </a:extLst>
                </a:gridCol>
                <a:gridCol w="4505667">
                  <a:extLst>
                    <a:ext uri="{9D8B030D-6E8A-4147-A177-3AD203B41FA5}">
                      <a16:colId xmlns:a16="http://schemas.microsoft.com/office/drawing/2014/main" val="1197515087"/>
                    </a:ext>
                  </a:extLst>
                </a:gridCol>
              </a:tblGrid>
              <a:tr h="3406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/>
                        <a:t>Key objectives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9247279"/>
                  </a:ext>
                </a:extLst>
              </a:tr>
              <a:tr h="174692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/>
                        <a:t>Disability Inclusion Action Plan</a:t>
                      </a:r>
                      <a:r>
                        <a:rPr lang="en-US" sz="1400"/>
                        <a:t> </a:t>
                      </a:r>
                      <a:r>
                        <a:rPr lang="en-US" sz="1400" b="1"/>
                        <a:t>2022-2026</a:t>
                      </a:r>
                      <a:endParaRPr lang="en-US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/>
                        <a:t>Promoting positive attitudes and behaviours.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/>
                        <a:t>Improving our community as an easy place to live and get around.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/>
                        <a:t>Facilitating access to volunteering and work opportunities, including within Council.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/>
                        <a:t>Providing easy to understand information and accessible and inclusive services.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101458"/>
                  </a:ext>
                </a:extLst>
              </a:tr>
              <a:tr h="11567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Economic Development Strategy (2024)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Encouraging more businesses to employ people with disability.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/>
                        <a:t>Increasing support for businesses that are owned and operated by people with disability.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787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44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C96F8-A0FC-1AB5-FB34-31ECDB6A5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9A21254-D6FC-95E3-E037-9D68D7A25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3740"/>
            <a:ext cx="8147248" cy="781050"/>
          </a:xfrm>
        </p:spPr>
        <p:txBody>
          <a:bodyPr/>
          <a:lstStyle/>
          <a:p>
            <a:pPr eaLnBrk="1" hangingPunct="1"/>
            <a:r>
              <a:rPr lang="en-US" altLang="en-US" sz="2800"/>
              <a:t>About Empower Ryde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19258-1B0A-A571-38D5-FBC2C74203C2}"/>
              </a:ext>
            </a:extLst>
          </p:cNvPr>
          <p:cNvSpPr txBox="1"/>
          <p:nvPr/>
        </p:nvSpPr>
        <p:spPr>
          <a:xfrm>
            <a:off x="395536" y="993645"/>
            <a:ext cx="4519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Peer-led employment and skills program</a:t>
            </a:r>
            <a:r>
              <a:rPr lang="en-US"/>
              <a:t> delivered by the City of Ryde.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Guided by people who </a:t>
            </a:r>
            <a:r>
              <a:rPr lang="en-US" b="1"/>
              <a:t>understand the lived experience of disability</a:t>
            </a:r>
            <a:r>
              <a:rPr lang="en-US"/>
              <a:t>.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Aims to help people </a:t>
            </a:r>
            <a:r>
              <a:rPr lang="en-US" b="1"/>
              <a:t>build confidence</a:t>
            </a:r>
            <a:r>
              <a:rPr lang="en-US"/>
              <a:t>, </a:t>
            </a:r>
            <a:r>
              <a:rPr lang="en-US" b="1"/>
              <a:t>meet new people</a:t>
            </a:r>
            <a:r>
              <a:rPr lang="en-US"/>
              <a:t>, </a:t>
            </a:r>
            <a:r>
              <a:rPr lang="en-US" b="1"/>
              <a:t>develop job-ready skills</a:t>
            </a:r>
            <a:r>
              <a:rPr lang="en-US"/>
              <a:t>, and share </a:t>
            </a:r>
            <a:r>
              <a:rPr lang="en-US" b="1"/>
              <a:t>key support services</a:t>
            </a:r>
            <a:r>
              <a:rPr lang="en-US"/>
              <a:t> and </a:t>
            </a:r>
            <a:r>
              <a:rPr lang="en-US" b="1"/>
              <a:t>programs</a:t>
            </a:r>
            <a:r>
              <a:rPr lang="en-US"/>
              <a:t>.</a:t>
            </a:r>
          </a:p>
        </p:txBody>
      </p:sp>
      <p:pic>
        <p:nvPicPr>
          <p:cNvPr id="9" name="Picture 8" descr="A group of people in a library&#10;&#10;AI-generated content may be incorrect.">
            <a:extLst>
              <a:ext uri="{FF2B5EF4-FFF2-40B4-BE49-F238E27FC236}">
                <a16:creationId xmlns:a16="http://schemas.microsoft.com/office/drawing/2014/main" id="{20D34F2A-B418-9300-5C81-57934A49C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08" y="1199921"/>
            <a:ext cx="3674656" cy="244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6AAD-245B-1058-423E-FD114713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Empower Ryde Outcomes</a:t>
            </a:r>
            <a:endParaRPr lang="en-AU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D392F8-0ECB-0547-F9D0-9DD097257351}"/>
              </a:ext>
            </a:extLst>
          </p:cNvPr>
          <p:cNvSpPr txBox="1"/>
          <p:nvPr/>
        </p:nvSpPr>
        <p:spPr>
          <a:xfrm>
            <a:off x="5829300" y="3209665"/>
            <a:ext cx="2857500" cy="1031301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noAutofit/>
          </a:bodyPr>
          <a:lstStyle/>
          <a:p>
            <a:r>
              <a:rPr lang="en-GB" sz="1600" i="1">
                <a:latin typeface="+mn-lt"/>
              </a:rPr>
              <a:t>“Being part of Empower Ryde has given me a deep sense of belonging and confidence”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6B0C2-4A71-48B9-F094-25A42625FB44}"/>
              </a:ext>
            </a:extLst>
          </p:cNvPr>
          <p:cNvSpPr txBox="1"/>
          <p:nvPr/>
        </p:nvSpPr>
        <p:spPr>
          <a:xfrm>
            <a:off x="5829300" y="1813073"/>
            <a:ext cx="2857500" cy="1082473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noAutofit/>
          </a:bodyPr>
          <a:lstStyle/>
          <a:p>
            <a:r>
              <a:rPr lang="en-GB" sz="1600" i="1"/>
              <a:t>“Empower Ryde helped me understand how things work here and feel connected to my new community”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047222-B57F-6DCF-5E25-3F6666C8A78F}"/>
              </a:ext>
            </a:extLst>
          </p:cNvPr>
          <p:cNvSpPr txBox="1"/>
          <p:nvPr/>
        </p:nvSpPr>
        <p:spPr>
          <a:xfrm>
            <a:off x="3076734" y="1892702"/>
            <a:ext cx="2188686" cy="98012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GB" sz="1400"/>
              <a:t>Progressed to interview stages during their job search.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D3B8B2-3911-EEC9-8FA8-C05B549AA02B}"/>
              </a:ext>
            </a:extLst>
          </p:cNvPr>
          <p:cNvSpPr txBox="1"/>
          <p:nvPr/>
        </p:nvSpPr>
        <p:spPr>
          <a:xfrm>
            <a:off x="3076734" y="3192257"/>
            <a:ext cx="2188686" cy="980129"/>
          </a:xfrm>
          <a:prstGeom prst="rect">
            <a:avLst/>
          </a:prstGeom>
          <a:solidFill>
            <a:srgbClr val="FFC1C1"/>
          </a:solidFill>
          <a:ln w="25400">
            <a:solidFill>
              <a:srgbClr val="DE0000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GB" sz="1400"/>
              <a:t>Engaged with the City of Ryde’s Inclusive Volunteering Program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7C4A87-DA7B-B21A-91F9-C9D044B7DAB0}"/>
              </a:ext>
            </a:extLst>
          </p:cNvPr>
          <p:cNvSpPr txBox="1"/>
          <p:nvPr/>
        </p:nvSpPr>
        <p:spPr>
          <a:xfrm>
            <a:off x="387352" y="1892703"/>
            <a:ext cx="2340608" cy="980129"/>
          </a:xfrm>
          <a:prstGeom prst="rect">
            <a:avLst/>
          </a:prstGeom>
          <a:solidFill>
            <a:srgbClr val="F9CC7B"/>
          </a:solidFill>
          <a:ln w="25400">
            <a:solidFill>
              <a:srgbClr val="FFC000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GB" sz="1400"/>
              <a:t>Engaged with resources to apply for jobs and sought advice about being a sole trader.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A86B4D-42EF-C8A7-D6F7-B608F3384079}"/>
              </a:ext>
            </a:extLst>
          </p:cNvPr>
          <p:cNvSpPr txBox="1"/>
          <p:nvPr/>
        </p:nvSpPr>
        <p:spPr>
          <a:xfrm>
            <a:off x="387352" y="3192257"/>
            <a:ext cx="2340608" cy="980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GB" sz="1400"/>
              <a:t>Obtained part-time paid employment during the program period.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083076-81E8-7F28-1F86-CA1D11E9FA4E}"/>
              </a:ext>
            </a:extLst>
          </p:cNvPr>
          <p:cNvSpPr txBox="1"/>
          <p:nvPr/>
        </p:nvSpPr>
        <p:spPr>
          <a:xfrm>
            <a:off x="281940" y="1129580"/>
            <a:ext cx="498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/>
              <a:t>Since participating in Empower Ryde, participants have: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502EFF-9305-F66C-BDCD-80784C29492E}"/>
              </a:ext>
            </a:extLst>
          </p:cNvPr>
          <p:cNvSpPr txBox="1"/>
          <p:nvPr/>
        </p:nvSpPr>
        <p:spPr>
          <a:xfrm>
            <a:off x="5829300" y="1123939"/>
            <a:ext cx="292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/>
              <a:t>Feedback from participants:</a:t>
            </a:r>
          </a:p>
        </p:txBody>
      </p:sp>
    </p:spTree>
    <p:extLst>
      <p:ext uri="{BB962C8B-B14F-4D97-AF65-F5344CB8AC3E}">
        <p14:creationId xmlns:p14="http://schemas.microsoft.com/office/powerpoint/2010/main" val="15379223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0f55bf-2542-497e-877d-b720147e6119" xsi:nil="true"/>
    <lcf76f155ced4ddcb4097134ff3c332f xmlns="79fc704b-0cd4-4bbf-aadf-5bb13937c1fe">
      <Terms xmlns="http://schemas.microsoft.com/office/infopath/2007/PartnerControls"/>
    </lcf76f155ced4ddcb4097134ff3c332f>
    <SharedWithUsers xmlns="de0f55bf-2542-497e-877d-b720147e6119">
      <UserInfo>
        <DisplayName/>
        <AccountId xsi:nil="true"/>
        <AccountType/>
      </UserInfo>
    </SharedWithUsers>
    <Order0 xmlns="79fc704b-0cd4-4bbf-aadf-5bb13937c1fe" xsi:nil="true"/>
    <Month xmlns="79fc704b-0cd4-4bbf-aadf-5bb13937c1fe" xsi:nil="true"/>
    <MediaLengthInSeconds xmlns="79fc704b-0cd4-4bbf-aadf-5bb13937c1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FAF1B3F7AEE4AAE253EA7E309569E" ma:contentTypeVersion="21" ma:contentTypeDescription="Create a new document." ma:contentTypeScope="" ma:versionID="d4f27eb216c4abc4ff2c4bcacd0d5d5a">
  <xsd:schema xmlns:xsd="http://www.w3.org/2001/XMLSchema" xmlns:xs="http://www.w3.org/2001/XMLSchema" xmlns:p="http://schemas.microsoft.com/office/2006/metadata/properties" xmlns:ns2="79fc704b-0cd4-4bbf-aadf-5bb13937c1fe" xmlns:ns3="de0f55bf-2542-497e-877d-b720147e6119" targetNamespace="http://schemas.microsoft.com/office/2006/metadata/properties" ma:root="true" ma:fieldsID="5f5a1c82d3d3e13a9a830020857bb914" ns2:_="" ns3:_="">
    <xsd:import namespace="79fc704b-0cd4-4bbf-aadf-5bb13937c1fe"/>
    <xsd:import namespace="de0f55bf-2542-497e-877d-b720147e6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onth" minOccurs="0"/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c704b-0cd4-4bbf-aadf-5bb13937c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4eebe2-9606-45bf-9970-1d5cf02f0c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Month" ma:index="27" nillable="true" ma:displayName="Month" ma:format="DateOnly" ma:internalName="Month">
      <xsd:simpleType>
        <xsd:restriction base="dms:DateTime"/>
      </xsd:simpleType>
    </xsd:element>
    <xsd:element name="Order0" ma:index="28" nillable="true" ma:displayName="Order" ma:format="Dropdown" ma:internalName="Order0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f55bf-2542-497e-877d-b720147e61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6a1991-6823-4fd9-94c4-44a8420856a3}" ma:internalName="TaxCatchAll" ma:showField="CatchAllData" ma:web="de0f55bf-2542-497e-877d-b720147e6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FA3BF2-1625-4E3C-905E-61211122263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6ece8baf-5d43-4ecb-9675-e495c5fc51d5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d087c1d-71f0-49a7-8227-00cc3a8c2d49"/>
    <ds:schemaRef ds:uri="http://www.w3.org/XML/1998/namespace"/>
    <ds:schemaRef ds:uri="http://purl.org/dc/dcmitype/"/>
    <ds:schemaRef ds:uri="de0f55bf-2542-497e-877d-b720147e6119"/>
    <ds:schemaRef ds:uri="79fc704b-0cd4-4bbf-aadf-5bb13937c1fe"/>
  </ds:schemaRefs>
</ds:datastoreItem>
</file>

<file path=customXml/itemProps2.xml><?xml version="1.0" encoding="utf-8"?>
<ds:datastoreItem xmlns:ds="http://schemas.openxmlformats.org/officeDocument/2006/customXml" ds:itemID="{0925B548-EA9E-46C2-9A04-9C6AEB835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40B613-14C5-4C6A-9412-AA12EDDC1E5C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DC4EF04-8A74-4666-85B9-DBA90CB509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c704b-0cd4-4bbf-aadf-5bb13937c1fe"/>
    <ds:schemaRef ds:uri="de0f55bf-2542-497e-877d-b720147e6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554d0d-a3a5-4ab1-9fcc-7fff2423076c}" enabled="0" method="" siteId="{37554d0d-a3a5-4ab1-9fcc-7fff2423076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On-screen Show (16:9)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1_Custom Design</vt:lpstr>
      <vt:lpstr>Default Design</vt:lpstr>
      <vt:lpstr>Custom Design</vt:lpstr>
      <vt:lpstr>PowerPoint Presentation</vt:lpstr>
      <vt:lpstr>My Mainstream Employment Journey</vt:lpstr>
      <vt:lpstr>Empower Ryde Background</vt:lpstr>
      <vt:lpstr>About Empower Ryde</vt:lpstr>
      <vt:lpstr>Empower Ryde Outcomes</vt:lpstr>
    </vt:vector>
  </TitlesOfParts>
  <Company>City of Ryde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City of Ryde</dc:creator>
  <cp:lastModifiedBy>Karen Hall</cp:lastModifiedBy>
  <cp:revision>2</cp:revision>
  <dcterms:created xsi:type="dcterms:W3CDTF">2011-09-01T06:38:26Z</dcterms:created>
  <dcterms:modified xsi:type="dcterms:W3CDTF">2026-03-24T04:11:28Z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display_urn:schemas-microsoft-com:office:office#Editor">
    <vt:lpwstr>Mitchell OGorman</vt:lpwstr>
  </property>
  <property fmtid="{D5CDD505-2E9C-101B-9397-08002B2CF9AE}" pid="4" name="Order">
    <vt:lpwstr>30400.0000000000</vt:lpwstr>
  </property>
  <property fmtid="{D5CDD505-2E9C-101B-9397-08002B2CF9AE}" pid="5" name="xd_ProgID">
    <vt:lpwstr/>
  </property>
  <property fmtid="{D5CDD505-2E9C-101B-9397-08002B2CF9AE}" pid="6" name="SharedWithUsers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display_urn:schemas-microsoft-com:office:office#Author">
    <vt:lpwstr>Mitchell OGorman</vt:lpwstr>
  </property>
  <property fmtid="{D5CDD505-2E9C-101B-9397-08002B2CF9AE}" pid="11" name="ContentTypeId">
    <vt:lpwstr>0x010100C3EFAF1B3F7AEE4AAE253EA7E309569E</vt:lpwstr>
  </property>
  <property fmtid="{D5CDD505-2E9C-101B-9397-08002B2CF9AE}" pid="12" name="TriggerFlowInfo">
    <vt:lpwstr/>
  </property>
  <property fmtid="{D5CDD505-2E9C-101B-9397-08002B2CF9AE}" pid="13" name="MediaLengthInSeconds">
    <vt:lpwstr/>
  </property>
  <property fmtid="{D5CDD505-2E9C-101B-9397-08002B2CF9AE}" pid="14" name="MediaServiceImageTags">
    <vt:lpwstr/>
  </property>
  <property fmtid="{D5CDD505-2E9C-101B-9397-08002B2CF9AE}" pid="15" name="Document Type">
    <vt:lpwstr>Template</vt:lpwstr>
  </property>
  <property fmtid="{D5CDD505-2E9C-101B-9397-08002B2CF9AE}" pid="16" name="Doc Department">
    <vt:lpwstr>Communications and Engagement</vt:lpwstr>
  </property>
  <property fmtid="{D5CDD505-2E9C-101B-9397-08002B2CF9AE}" pid="17" name="_ip_UnifiedCompliancePolicyUIAction">
    <vt:lpwstr/>
  </property>
  <property fmtid="{D5CDD505-2E9C-101B-9397-08002B2CF9AE}" pid="18" name="URINumber">
    <vt:lpwstr/>
  </property>
  <property fmtid="{D5CDD505-2E9C-101B-9397-08002B2CF9AE}" pid="19" name="_ip_UnifiedCompliancePolicyProperties">
    <vt:lpwstr/>
  </property>
  <property fmtid="{D5CDD505-2E9C-101B-9397-08002B2CF9AE}" pid="20" name="DocumentGroup">
    <vt:lpwstr/>
  </property>
  <property fmtid="{D5CDD505-2E9C-101B-9397-08002B2CF9AE}" pid="21" name="Sequence">
    <vt:lpwstr/>
  </property>
</Properties>
</file>