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99_F8161D9E.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80" r:id="rId5"/>
    <p:sldId id="275" r:id="rId6"/>
    <p:sldId id="413" r:id="rId7"/>
    <p:sldId id="409" r:id="rId8"/>
    <p:sldId id="277" r:id="rId9"/>
    <p:sldId id="449" r:id="rId10"/>
    <p:sldId id="264" r:id="rId11"/>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4D933C-DCF5-F800-6089-6B7719128815}" name="Kate Fulton" initials="KF" userId="S::kate.fulton_avivo.org.au#ext#@flinders.onmicrosoft.com::0f536e56-2690-45e9-b725-0e56d7c8925e" providerId="AD"/>
  <p188:author id="{4A720770-EEE8-031B-B745-6279AB8DA346}" name="Sally Robinson" initials="SR" userId="S::robi0463@flinders.edu.au::7ff5cb54-2d2f-4e80-b62a-427c80afe505" providerId="AD"/>
  <p188:author id="{11CF2A75-D924-856F-8E93-6EA13700B720}" name="Leanne Pearman" initials="LP" userId="S::LeanneP@inclusiongroup.org.au::f530a2d8-b743-4c98-83c3-48dcbc7dc7f7" providerId="AD"/>
  <p188:author id="{559794EB-28E2-5D2F-F06E-DA84666F39F3}" name="Siobhan Bahn (VDWC)" initials="SB" userId="S::siobhan.bahn@vdwc.vic.gov.au::4feca268-253c-4289-9f3a-b5d24084fa3f" providerId="AD"/>
  <p188:author id="{4E344BFF-EBB7-437E-5360-C7E34743CFC7}" name="Eleanor Watson" initials="EW" userId="S::wats0261@flinders.edu.au::b59e8b28-503a-4848-bd86-821d9e7a25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664028-D3AF-4566-974C-3C33D1851D49}" v="16" dt="2026-03-23T00:13:21.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108" autoAdjust="0"/>
  </p:normalViewPr>
  <p:slideViewPr>
    <p:cSldViewPr snapToGrid="0">
      <p:cViewPr varScale="1">
        <p:scale>
          <a:sx n="106" d="100"/>
          <a:sy n="106" d="100"/>
        </p:scale>
        <p:origin x="236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omments/modernComment_199_F8161D9E.xml><?xml version="1.0" encoding="utf-8"?>
<p188:cmLst xmlns:a="http://schemas.openxmlformats.org/drawingml/2006/main" xmlns:r="http://schemas.openxmlformats.org/officeDocument/2006/relationships" xmlns:p188="http://schemas.microsoft.com/office/powerpoint/2018/8/main">
  <p188:cm id="{795C3865-22AF-4CDF-A498-3E4F695954C9}" authorId="{4E344BFF-EBB7-437E-5360-C7E34743CFC7}" status="resolved" created="2026-02-10T02:18:43.169">
    <pc:sldMkLst xmlns:pc="http://schemas.microsoft.com/office/powerpoint/2013/main/command">
      <pc:docMk/>
      <pc:sldMk cId="4162198942" sldId="409"/>
    </pc:sldMkLst>
    <p188:replyLst>
      <p188:reply id="{0977D262-DA7A-4B8E-ADC9-25EA6363A735}" authorId="{0D4D933C-DCF5-F800-6089-6B7719128815}" created="2026-02-10T05:01:35.568">
        <p188:txBody>
          <a:bodyPr/>
          <a:lstStyle/>
          <a:p>
            <a:r>
              <a:rPr lang="en-US"/>
              <a:t>done </a:t>
            </a:r>
          </a:p>
        </p188:txBody>
      </p188:reply>
    </p188:replyLst>
    <p188:txBody>
      <a:bodyPr/>
      <a:lstStyle/>
      <a:p>
        <a:r>
          <a:rPr lang="en-AU"/>
          <a:t>Can we add text or heading that says “there are five ways we can prevent and address everyday harm’. Like the new layout in the info pack.</a:t>
        </a:r>
      </a:p>
    </p188:txBody>
    <p188:extLst>
      <p:ext xmlns:p="http://schemas.openxmlformats.org/presentationml/2006/main" uri="{57CB4572-C831-44C2-8A1C-0ADB6CCDFE69}">
        <p223:reactions xmlns:p223="http://schemas.microsoft.com/office/powerpoint/2022/03/main">
          <p223:rxn type="👍">
            <p223:instance time="2026-02-10T07:04:17.352" authorId="{4E344BFF-EBB7-437E-5360-C7E34743CFC7}"/>
          </p223:rxn>
        </p223:reactions>
      </p:ext>
    </p188:extLst>
  </p188:cm>
  <p188:cm id="{9CF2EBB9-9698-4384-B39D-1E468CDC3BE7}" authorId="{4E344BFF-EBB7-437E-5360-C7E34743CFC7}" status="resolved" created="2026-02-11T04:56:21.489">
    <ac:txMkLst xmlns:ac="http://schemas.microsoft.com/office/drawing/2013/main/command">
      <pc:docMk xmlns:pc="http://schemas.microsoft.com/office/powerpoint/2013/main/command"/>
      <pc:sldMk xmlns:pc="http://schemas.microsoft.com/office/powerpoint/2013/main/command" cId="4162198942" sldId="409"/>
      <ac:spMk id="6" creationId="{529ABDD3-C1A2-1875-5CBC-B033A2B620F7}"/>
      <ac:txMk cp="0">
        <ac:context len="1" hash="13"/>
      </ac:txMk>
    </ac:txMkLst>
    <p188:pos x="16707173" y="309967"/>
    <p188:replyLst>
      <p188:reply id="{836AE2DB-96E5-9C4A-85DE-DB717B4A989D}" authorId="{11CF2A75-D924-856F-8E93-6EA13700B720}" created="2026-02-15T03:02:07.053">
        <p188:txBody>
          <a:bodyPr/>
          <a:lstStyle/>
          <a:p>
            <a:r>
              <a:rPr lang="en-US"/>
              <a:t>Done</a:t>
            </a:r>
          </a:p>
        </p188:txBody>
      </p188:reply>
    </p188:replyLst>
    <p188:txBody>
      <a:bodyPr/>
      <a:lstStyle/>
      <a:p>
        <a:r>
          <a:rPr lang="en-AU"/>
          <a:t>Sal, I went back to the core messages and found that this was people’s rights in preventing addressing and repairing EH so I changed the heading to reflect that. Does it work?</a:t>
        </a:r>
      </a:p>
    </p188:txBody>
    <p188:extLst>
      <p:ext xmlns:p="http://schemas.openxmlformats.org/presentationml/2006/main" uri="{57CB4572-C831-44C2-8A1C-0ADB6CCDFE69}">
        <p223:reactions xmlns:p223="http://schemas.microsoft.com/office/powerpoint/2022/03/main">
          <p223:rxn type="👍">
            <p223:instance time="2026-02-14T01:01:08.161" authorId="{4A720770-EEE8-031B-B745-6279AB8DA346}"/>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8FBAEA9D-6404-49AC-A1AC-B7AAB81EB0AE}" type="datetimeFigureOut">
              <a:rPr lang="en-AU" smtClean="0"/>
              <a:t>24/03/2026</a:t>
            </a:fld>
            <a:endParaRPr lang="en-AU"/>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C512A4AB-3C17-4091-AA9D-0E8AD2D74C1A}" type="slidenum">
              <a:rPr lang="en-AU" smtClean="0"/>
              <a:t>‹#›</a:t>
            </a:fld>
            <a:endParaRPr lang="en-AU"/>
          </a:p>
        </p:txBody>
      </p:sp>
    </p:spTree>
    <p:extLst>
      <p:ext uri="{BB962C8B-B14F-4D97-AF65-F5344CB8AC3E}">
        <p14:creationId xmlns:p14="http://schemas.microsoft.com/office/powerpoint/2010/main" val="24770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meo.com/1143735120/4037b71d36?share=copy&amp;fl=sv&amp;fe=ci"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E3EEE-278A-8B7A-23CD-09D6FCACA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012754-2D91-034F-63F6-1701F33585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DAC8CD-BF5A-F017-49C6-5FB1DE39CE0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A170BAA-6929-04DB-074E-27A5F7C3B1D6}"/>
              </a:ext>
            </a:extLst>
          </p:cNvPr>
          <p:cNvSpPr>
            <a:spLocks noGrp="1"/>
          </p:cNvSpPr>
          <p:nvPr>
            <p:ph type="sldNum" sz="quarter" idx="5"/>
          </p:nvPr>
        </p:nvSpPr>
        <p:spPr/>
        <p:txBody>
          <a:bodyPr/>
          <a:lstStyle/>
          <a:p>
            <a:fld id="{9A17FEB6-710F-49F5-9610-8DD2A6F0E495}" type="slidenum">
              <a:rPr lang="en-AU" smtClean="0"/>
              <a:t>1</a:t>
            </a:fld>
            <a:endParaRPr lang="en-AU"/>
          </a:p>
        </p:txBody>
      </p:sp>
    </p:spTree>
    <p:extLst>
      <p:ext uri="{BB962C8B-B14F-4D97-AF65-F5344CB8AC3E}">
        <p14:creationId xmlns:p14="http://schemas.microsoft.com/office/powerpoint/2010/main" val="153548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solidFill>
                  <a:srgbClr val="FF0000"/>
                </a:solidFill>
                <a:highlight>
                  <a:srgbClr val="FFFF00"/>
                </a:highlight>
              </a:rPr>
              <a:t>VIDEO - CAPTIONS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sng" dirty="0">
                <a:hlinkClick r:id="rId3"/>
              </a:rPr>
              <a:t>https://everydayharm.org.au/</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sng" dirty="0">
                <a:hlinkClick r:id="rId3"/>
              </a:rPr>
              <a:t>https://vimeo.com/1143735120/4037b71d36?share=copy&amp;fl=sv&amp;fe=ci</a:t>
            </a:r>
            <a:endParaRPr lang="en-AU" dirty="0"/>
          </a:p>
          <a:p>
            <a:endParaRPr lang="en-AU" b="1" dirty="0"/>
          </a:p>
        </p:txBody>
      </p:sp>
      <p:sp>
        <p:nvSpPr>
          <p:cNvPr id="4" name="Slide Number Placeholder 3"/>
          <p:cNvSpPr>
            <a:spLocks noGrp="1"/>
          </p:cNvSpPr>
          <p:nvPr>
            <p:ph type="sldNum" sz="quarter" idx="5"/>
          </p:nvPr>
        </p:nvSpPr>
        <p:spPr/>
        <p:txBody>
          <a:bodyPr/>
          <a:lstStyle/>
          <a:p>
            <a:fld id="{C512A4AB-3C17-4091-AA9D-0E8AD2D74C1A}" type="slidenum">
              <a:rPr lang="en-AU" smtClean="0"/>
              <a:t>2</a:t>
            </a:fld>
            <a:endParaRPr lang="en-AU"/>
          </a:p>
        </p:txBody>
      </p:sp>
    </p:spTree>
    <p:extLst>
      <p:ext uri="{BB962C8B-B14F-4D97-AF65-F5344CB8AC3E}">
        <p14:creationId xmlns:p14="http://schemas.microsoft.com/office/powerpoint/2010/main" val="1474295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512A4AB-3C17-4091-AA9D-0E8AD2D74C1A}" type="slidenum">
              <a:rPr lang="en-AU" smtClean="0"/>
              <a:t>3</a:t>
            </a:fld>
            <a:endParaRPr lang="en-AU"/>
          </a:p>
        </p:txBody>
      </p:sp>
    </p:spTree>
    <p:extLst>
      <p:ext uri="{BB962C8B-B14F-4D97-AF65-F5344CB8AC3E}">
        <p14:creationId xmlns:p14="http://schemas.microsoft.com/office/powerpoint/2010/main" val="3831298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dirty="0">
                <a:ea typeface="Calibri"/>
                <a:cs typeface="Calibri"/>
              </a:rPr>
              <a:t>As well as steps that you can take in your everyday work, there are key things that you can do that prevent everyday harm from happening, and set up the conditions so that you can use the steps well when it does happen. </a:t>
            </a:r>
          </a:p>
          <a:p>
            <a:pPr>
              <a:lnSpc>
                <a:spcPct val="115000"/>
              </a:lnSpc>
              <a:spcAft>
                <a:spcPts val="800"/>
              </a:spcAft>
            </a:pPr>
            <a:endParaRPr lang="en-US" dirty="0">
              <a:ea typeface="Calibri"/>
              <a:cs typeface="Calibri"/>
            </a:endParaRPr>
          </a:p>
          <a:p>
            <a:pPr>
              <a:lnSpc>
                <a:spcPct val="115000"/>
              </a:lnSpc>
              <a:spcAft>
                <a:spcPts val="800"/>
              </a:spcAft>
            </a:pPr>
            <a:r>
              <a:rPr lang="en-US" dirty="0">
                <a:ea typeface="Calibri"/>
                <a:cs typeface="Calibri"/>
              </a:rPr>
              <a:t>What do these five rights make you consider for the way you work together? </a:t>
            </a:r>
          </a:p>
          <a:p>
            <a:pPr>
              <a:lnSpc>
                <a:spcPct val="115000"/>
              </a:lnSpc>
              <a:spcAft>
                <a:spcPts val="800"/>
              </a:spcAft>
            </a:pPr>
            <a:endParaRPr lang="en-US" dirty="0">
              <a:ea typeface="Calibri"/>
              <a:cs typeface="Calibri"/>
            </a:endParaRPr>
          </a:p>
          <a:p>
            <a:pPr>
              <a:lnSpc>
                <a:spcPct val="115000"/>
              </a:lnSpc>
              <a:spcAft>
                <a:spcPts val="800"/>
              </a:spcAft>
            </a:pPr>
            <a:r>
              <a:rPr lang="en-US" dirty="0">
                <a:ea typeface="Calibri"/>
                <a:cs typeface="Calibri"/>
              </a:rPr>
              <a:t>1. be known and know others</a:t>
            </a:r>
          </a:p>
          <a:p>
            <a:pPr>
              <a:lnSpc>
                <a:spcPct val="115000"/>
              </a:lnSpc>
              <a:spcAft>
                <a:spcPts val="800"/>
              </a:spcAft>
            </a:pPr>
            <a:endParaRPr lang="en-US" dirty="0">
              <a:ea typeface="Calibri"/>
              <a:cs typeface="Calibri"/>
            </a:endParaRPr>
          </a:p>
          <a:p>
            <a:pPr>
              <a:lnSpc>
                <a:spcPct val="115000"/>
              </a:lnSpc>
              <a:spcAft>
                <a:spcPts val="800"/>
              </a:spcAft>
            </a:pPr>
            <a:r>
              <a:rPr lang="en-US" dirty="0">
                <a:ea typeface="Calibri"/>
                <a:cs typeface="Calibri"/>
              </a:rPr>
              <a:t>2. express yourself to prevent everyday harm</a:t>
            </a:r>
          </a:p>
          <a:p>
            <a:pPr>
              <a:lnSpc>
                <a:spcPct val="115000"/>
              </a:lnSpc>
              <a:spcAft>
                <a:spcPts val="800"/>
              </a:spcAft>
            </a:pPr>
            <a:endParaRPr lang="en-US" dirty="0">
              <a:ea typeface="Calibri"/>
              <a:cs typeface="Calibri"/>
            </a:endParaRPr>
          </a:p>
          <a:p>
            <a:pPr>
              <a:lnSpc>
                <a:spcPct val="115000"/>
              </a:lnSpc>
              <a:spcAft>
                <a:spcPts val="800"/>
              </a:spcAft>
            </a:pPr>
            <a:r>
              <a:rPr lang="en-US" dirty="0">
                <a:ea typeface="Calibri"/>
                <a:cs typeface="Calibri"/>
              </a:rPr>
              <a:t>3. be listened to about everyday harm </a:t>
            </a:r>
          </a:p>
          <a:p>
            <a:pPr>
              <a:lnSpc>
                <a:spcPct val="115000"/>
              </a:lnSpc>
              <a:spcAft>
                <a:spcPts val="800"/>
              </a:spcAft>
            </a:pPr>
            <a:endParaRPr lang="en-US" dirty="0">
              <a:ea typeface="Calibri"/>
              <a:cs typeface="Calibri"/>
            </a:endParaRPr>
          </a:p>
          <a:p>
            <a:pPr>
              <a:lnSpc>
                <a:spcPct val="115000"/>
              </a:lnSpc>
              <a:spcAft>
                <a:spcPts val="800"/>
              </a:spcAft>
            </a:pPr>
            <a:r>
              <a:rPr lang="en-US" dirty="0">
                <a:ea typeface="Calibri"/>
                <a:cs typeface="Calibri"/>
              </a:rPr>
              <a:t>4. understand and notice everyday harm </a:t>
            </a:r>
          </a:p>
          <a:p>
            <a:pPr>
              <a:lnSpc>
                <a:spcPct val="115000"/>
              </a:lnSpc>
              <a:spcAft>
                <a:spcPts val="800"/>
              </a:spcAft>
            </a:pPr>
            <a:endParaRPr lang="en-US" dirty="0">
              <a:ea typeface="Calibri"/>
              <a:cs typeface="Calibri"/>
            </a:endParaRPr>
          </a:p>
          <a:p>
            <a:pPr>
              <a:lnSpc>
                <a:spcPct val="115000"/>
              </a:lnSpc>
              <a:spcAft>
                <a:spcPts val="800"/>
              </a:spcAft>
            </a:pPr>
            <a:r>
              <a:rPr lang="en-US" dirty="0">
                <a:ea typeface="Calibri"/>
                <a:cs typeface="Calibri"/>
              </a:rPr>
              <a:t>5. repair when everyday harm happens </a:t>
            </a:r>
          </a:p>
          <a:p>
            <a:endParaRPr lang="en-AU" dirty="0"/>
          </a:p>
        </p:txBody>
      </p:sp>
      <p:sp>
        <p:nvSpPr>
          <p:cNvPr id="4" name="Slide Number Placeholder 3"/>
          <p:cNvSpPr>
            <a:spLocks noGrp="1"/>
          </p:cNvSpPr>
          <p:nvPr>
            <p:ph type="sldNum" sz="quarter" idx="5"/>
          </p:nvPr>
        </p:nvSpPr>
        <p:spPr/>
        <p:txBody>
          <a:bodyPr/>
          <a:lstStyle/>
          <a:p>
            <a:fld id="{A591CCDA-F433-4ACC-87E5-BEF16D90CE28}" type="slidenum">
              <a:rPr lang="en-US" smtClean="0"/>
              <a:t>4</a:t>
            </a:fld>
            <a:endParaRPr lang="en-US"/>
          </a:p>
        </p:txBody>
      </p:sp>
    </p:spTree>
    <p:extLst>
      <p:ext uri="{BB962C8B-B14F-4D97-AF65-F5344CB8AC3E}">
        <p14:creationId xmlns:p14="http://schemas.microsoft.com/office/powerpoint/2010/main" val="200708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C512A4AB-3C17-4091-AA9D-0E8AD2D74C1A}" type="slidenum">
              <a:rPr lang="en-AU" smtClean="0"/>
              <a:t>5</a:t>
            </a:fld>
            <a:endParaRPr lang="en-AU"/>
          </a:p>
        </p:txBody>
      </p:sp>
    </p:spTree>
    <p:extLst>
      <p:ext uri="{BB962C8B-B14F-4D97-AF65-F5344CB8AC3E}">
        <p14:creationId xmlns:p14="http://schemas.microsoft.com/office/powerpoint/2010/main" val="225645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200" b="0" i="0" kern="1200" dirty="0">
                <a:solidFill>
                  <a:schemeClr val="tx1"/>
                </a:solidFill>
                <a:effectLst/>
                <a:latin typeface="+mn-lt"/>
                <a:ea typeface="+mn-ea"/>
                <a:cs typeface="+mn-cs"/>
              </a:rPr>
              <a:t>We want to use the EH research next to improve the everyday interactions that people with cognitive disability have with others in the community. </a:t>
            </a:r>
          </a:p>
          <a:p>
            <a:pPr rtl="0" fontAlgn="base"/>
            <a:r>
              <a:rPr lang="en-AU" sz="1200" b="0" i="0" kern="1200" dirty="0">
                <a:solidFill>
                  <a:schemeClr val="tx1"/>
                </a:solidFill>
                <a:effectLst/>
                <a:latin typeface="+mn-lt"/>
                <a:ea typeface="+mn-ea"/>
                <a:cs typeface="+mn-cs"/>
              </a:rPr>
              <a:t>These are things like talking to a shop worker, waiting at a bus stop, or ordering a coffee. </a:t>
            </a:r>
          </a:p>
          <a:p>
            <a:pPr rtl="0" fontAlgn="base"/>
            <a:r>
              <a:rPr lang="en-AU" sz="1200" b="0" i="0" kern="1200" dirty="0">
                <a:solidFill>
                  <a:schemeClr val="tx1"/>
                </a:solidFill>
                <a:effectLst/>
                <a:latin typeface="+mn-lt"/>
                <a:ea typeface="+mn-ea"/>
                <a:cs typeface="+mn-cs"/>
              </a:rPr>
              <a:t> </a:t>
            </a:r>
          </a:p>
          <a:p>
            <a:pPr rtl="0" fontAlgn="base"/>
            <a:r>
              <a:rPr lang="en-AU" sz="1200" b="0" i="0" kern="1200" dirty="0">
                <a:solidFill>
                  <a:schemeClr val="tx1"/>
                </a:solidFill>
                <a:effectLst/>
                <a:latin typeface="+mn-lt"/>
                <a:ea typeface="+mn-ea"/>
                <a:cs typeface="+mn-cs"/>
              </a:rPr>
              <a:t>The way these everyday moments happen can change how people think and act. </a:t>
            </a:r>
          </a:p>
          <a:p>
            <a:pPr rtl="0" fontAlgn="base"/>
            <a:r>
              <a:rPr lang="en-AU" sz="1200" b="0" i="0" kern="1200" dirty="0">
                <a:solidFill>
                  <a:schemeClr val="tx1"/>
                </a:solidFill>
                <a:effectLst/>
                <a:latin typeface="+mn-lt"/>
                <a:ea typeface="+mn-ea"/>
                <a:cs typeface="+mn-cs"/>
              </a:rPr>
              <a:t> </a:t>
            </a:r>
          </a:p>
          <a:p>
            <a:pPr rtl="0" fontAlgn="base"/>
            <a:r>
              <a:rPr lang="en-AU" sz="1200" b="1" i="0" kern="1200" dirty="0">
                <a:solidFill>
                  <a:schemeClr val="tx1"/>
                </a:solidFill>
                <a:effectLst/>
                <a:latin typeface="+mn-lt"/>
                <a:ea typeface="+mn-ea"/>
                <a:cs typeface="+mn-cs"/>
              </a:rPr>
              <a:t>Why everyday encounters matter</a:t>
            </a:r>
            <a:r>
              <a:rPr lang="en-AU" sz="1200" b="0" i="0" kern="1200" dirty="0">
                <a:solidFill>
                  <a:schemeClr val="tx1"/>
                </a:solidFill>
                <a:effectLst/>
                <a:latin typeface="+mn-lt"/>
                <a:ea typeface="+mn-ea"/>
                <a:cs typeface="+mn-cs"/>
              </a:rPr>
              <a:t> </a:t>
            </a:r>
          </a:p>
          <a:p>
            <a:pPr rtl="0" fontAlgn="base"/>
            <a:r>
              <a:rPr lang="en-AU" sz="1200" b="0" i="0" kern="1200" dirty="0">
                <a:solidFill>
                  <a:schemeClr val="tx1"/>
                </a:solidFill>
                <a:effectLst/>
                <a:latin typeface="+mn-lt"/>
                <a:ea typeface="+mn-ea"/>
                <a:cs typeface="+mn-cs"/>
              </a:rPr>
              <a:t>They happen naturally as people go about their lives. </a:t>
            </a:r>
          </a:p>
          <a:p>
            <a:pPr rtl="0" fontAlgn="base"/>
            <a:r>
              <a:rPr lang="en-AU" sz="1200" b="0" i="0" kern="1200" dirty="0">
                <a:solidFill>
                  <a:schemeClr val="tx1"/>
                </a:solidFill>
                <a:effectLst/>
                <a:latin typeface="+mn-lt"/>
                <a:ea typeface="+mn-ea"/>
                <a:cs typeface="+mn-cs"/>
              </a:rPr>
              <a:t>They can help people with cognitive disability be seen and respected. </a:t>
            </a:r>
          </a:p>
          <a:p>
            <a:pPr rtl="0" fontAlgn="base"/>
            <a:r>
              <a:rPr lang="en-AU" sz="1200" b="0" i="0" kern="1200" dirty="0">
                <a:solidFill>
                  <a:schemeClr val="tx1"/>
                </a:solidFill>
                <a:effectLst/>
                <a:latin typeface="+mn-lt"/>
                <a:ea typeface="+mn-ea"/>
                <a:cs typeface="+mn-cs"/>
              </a:rPr>
              <a:t>They show that people with disability have important knowledge and experiences. </a:t>
            </a:r>
          </a:p>
          <a:p>
            <a:pPr rtl="0" fontAlgn="base"/>
            <a:r>
              <a:rPr lang="en-AU" sz="1200" b="0" i="0" kern="1200" dirty="0">
                <a:solidFill>
                  <a:schemeClr val="tx1"/>
                </a:solidFill>
                <a:effectLst/>
                <a:latin typeface="+mn-lt"/>
                <a:ea typeface="+mn-ea"/>
                <a:cs typeface="+mn-cs"/>
              </a:rPr>
              <a:t>They can build trust, respect, and inclusion. </a:t>
            </a:r>
          </a:p>
          <a:p>
            <a:pPr rtl="0" fontAlgn="base"/>
            <a:r>
              <a:rPr lang="en-AU" sz="1200" b="0" i="0" kern="1200" dirty="0">
                <a:solidFill>
                  <a:schemeClr val="tx1"/>
                </a:solidFill>
                <a:effectLst/>
                <a:latin typeface="+mn-lt"/>
                <a:ea typeface="+mn-ea"/>
                <a:cs typeface="+mn-cs"/>
              </a:rPr>
              <a:t> </a:t>
            </a:r>
          </a:p>
          <a:p>
            <a:pPr rtl="0" fontAlgn="base"/>
            <a:r>
              <a:rPr lang="en-AU" sz="1200" b="0" i="0" kern="1200" dirty="0">
                <a:solidFill>
                  <a:schemeClr val="tx1"/>
                </a:solidFill>
                <a:effectLst/>
                <a:latin typeface="+mn-lt"/>
                <a:ea typeface="+mn-ea"/>
                <a:cs typeface="+mn-cs"/>
              </a:rPr>
              <a:t>Encounters can be short or long, spoken or unspoken.  </a:t>
            </a:r>
          </a:p>
          <a:p>
            <a:pPr rtl="0" fontAlgn="base"/>
            <a:r>
              <a:rPr lang="en-AU" sz="1200" b="0" i="0" kern="1200" dirty="0">
                <a:solidFill>
                  <a:schemeClr val="tx1"/>
                </a:solidFill>
                <a:effectLst/>
                <a:latin typeface="+mn-lt"/>
                <a:ea typeface="+mn-ea"/>
                <a:cs typeface="+mn-cs"/>
              </a:rPr>
              <a:t>They can sometimes go wrong. </a:t>
            </a:r>
          </a:p>
          <a:p>
            <a:pPr rtl="0" fontAlgn="base"/>
            <a:r>
              <a:rPr lang="en-AU" sz="1200" b="0" i="0" kern="1200" dirty="0">
                <a:solidFill>
                  <a:schemeClr val="tx1"/>
                </a:solidFill>
                <a:effectLst/>
                <a:latin typeface="+mn-lt"/>
                <a:ea typeface="+mn-ea"/>
                <a:cs typeface="+mn-cs"/>
              </a:rPr>
              <a:t>But they can also be powerful moments where attitudes change for the better. </a:t>
            </a:r>
          </a:p>
          <a:p>
            <a:endParaRPr lang="en-AU" dirty="0"/>
          </a:p>
        </p:txBody>
      </p:sp>
      <p:sp>
        <p:nvSpPr>
          <p:cNvPr id="4" name="Slide Number Placeholder 3"/>
          <p:cNvSpPr>
            <a:spLocks noGrp="1"/>
          </p:cNvSpPr>
          <p:nvPr>
            <p:ph type="sldNum" sz="quarter" idx="5"/>
          </p:nvPr>
        </p:nvSpPr>
        <p:spPr/>
        <p:txBody>
          <a:bodyPr/>
          <a:lstStyle/>
          <a:p>
            <a:fld id="{C512A4AB-3C17-4091-AA9D-0E8AD2D74C1A}" type="slidenum">
              <a:rPr lang="en-AU" smtClean="0"/>
              <a:t>6</a:t>
            </a:fld>
            <a:endParaRPr lang="en-AU"/>
          </a:p>
        </p:txBody>
      </p:sp>
    </p:spTree>
    <p:extLst>
      <p:ext uri="{BB962C8B-B14F-4D97-AF65-F5344CB8AC3E}">
        <p14:creationId xmlns:p14="http://schemas.microsoft.com/office/powerpoint/2010/main" val="144027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Thank you for listening to us, and thank you to our team from Northcott, Flinders University and University of New South Wales.</a:t>
            </a:r>
          </a:p>
          <a:p>
            <a:endParaRPr lang="en-US" dirty="0">
              <a:latin typeface="Calibri"/>
              <a:ea typeface="Calibri"/>
              <a:cs typeface="Calibri"/>
            </a:endParaRPr>
          </a:p>
          <a:p>
            <a:r>
              <a:rPr lang="en-US" dirty="0">
                <a:latin typeface="Calibri"/>
                <a:ea typeface="Calibri"/>
                <a:cs typeface="Calibri"/>
              </a:rPr>
              <a:t>Does anyone have any questions?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98849A36-1F0F-41C4-AE09-E7F72B7FBF84}" type="slidenum">
              <a:rPr lang="en-AU" smtClean="0"/>
              <a:t>7</a:t>
            </a:fld>
            <a:endParaRPr lang="en-AU"/>
          </a:p>
        </p:txBody>
      </p:sp>
    </p:spTree>
    <p:extLst>
      <p:ext uri="{BB962C8B-B14F-4D97-AF65-F5344CB8AC3E}">
        <p14:creationId xmlns:p14="http://schemas.microsoft.com/office/powerpoint/2010/main" val="2276874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DF150-B023-810E-0AAA-3BEBD4B43F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FBFE1E6-0ED1-0223-8DC3-2D2DA1F174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F518614-EBDA-D46A-6D93-D5C329F30703}"/>
              </a:ext>
            </a:extLst>
          </p:cNvPr>
          <p:cNvSpPr>
            <a:spLocks noGrp="1"/>
          </p:cNvSpPr>
          <p:nvPr>
            <p:ph type="dt" sz="half" idx="10"/>
          </p:nvPr>
        </p:nvSpPr>
        <p:spPr/>
        <p:txBody>
          <a:bodyPr/>
          <a:lstStyle/>
          <a:p>
            <a:fld id="{C9847FA5-A85A-4197-A42F-871B2333C668}" type="datetimeFigureOut">
              <a:rPr lang="en-AU" smtClean="0"/>
              <a:t>24/03/2026</a:t>
            </a:fld>
            <a:endParaRPr lang="en-AU"/>
          </a:p>
        </p:txBody>
      </p:sp>
      <p:sp>
        <p:nvSpPr>
          <p:cNvPr id="5" name="Footer Placeholder 4">
            <a:extLst>
              <a:ext uri="{FF2B5EF4-FFF2-40B4-BE49-F238E27FC236}">
                <a16:creationId xmlns:a16="http://schemas.microsoft.com/office/drawing/2014/main" id="{E8D14C58-50B4-73D9-4921-B2931C9B2EC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720EC0D-1FA3-7FBF-F174-9DDAF7290507}"/>
              </a:ext>
            </a:extLst>
          </p:cNvPr>
          <p:cNvSpPr>
            <a:spLocks noGrp="1"/>
          </p:cNvSpPr>
          <p:nvPr>
            <p:ph type="sldNum" sz="quarter" idx="12"/>
          </p:nvPr>
        </p:nvSpPr>
        <p:spPr/>
        <p:txBody>
          <a:bodyPr/>
          <a:lstStyle/>
          <a:p>
            <a:fld id="{706BC976-9E87-4F73-A710-27A278627BE1}" type="slidenum">
              <a:rPr lang="en-AU" smtClean="0"/>
              <a:t>‹#›</a:t>
            </a:fld>
            <a:endParaRPr lang="en-AU"/>
          </a:p>
        </p:txBody>
      </p:sp>
    </p:spTree>
    <p:extLst>
      <p:ext uri="{BB962C8B-B14F-4D97-AF65-F5344CB8AC3E}">
        <p14:creationId xmlns:p14="http://schemas.microsoft.com/office/powerpoint/2010/main" val="229124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5B32-8C42-A3EB-0B0B-9DE2FD30F64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EB785CD-31C4-6D00-2383-1CB2BF39E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9FEB8D4-90B8-3F58-F41B-B60A6DF03BF2}"/>
              </a:ext>
            </a:extLst>
          </p:cNvPr>
          <p:cNvSpPr>
            <a:spLocks noGrp="1"/>
          </p:cNvSpPr>
          <p:nvPr>
            <p:ph type="dt" sz="half" idx="10"/>
          </p:nvPr>
        </p:nvSpPr>
        <p:spPr/>
        <p:txBody>
          <a:bodyPr/>
          <a:lstStyle/>
          <a:p>
            <a:fld id="{C9847FA5-A85A-4197-A42F-871B2333C668}" type="datetimeFigureOut">
              <a:rPr lang="en-AU" smtClean="0"/>
              <a:t>24/03/2026</a:t>
            </a:fld>
            <a:endParaRPr lang="en-AU"/>
          </a:p>
        </p:txBody>
      </p:sp>
      <p:sp>
        <p:nvSpPr>
          <p:cNvPr id="5" name="Footer Placeholder 4">
            <a:extLst>
              <a:ext uri="{FF2B5EF4-FFF2-40B4-BE49-F238E27FC236}">
                <a16:creationId xmlns:a16="http://schemas.microsoft.com/office/drawing/2014/main" id="{D26DD829-8FDA-7A71-AB5A-294F40AF06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9843371-AD42-16BE-7510-CFE6770002B9}"/>
              </a:ext>
            </a:extLst>
          </p:cNvPr>
          <p:cNvSpPr>
            <a:spLocks noGrp="1"/>
          </p:cNvSpPr>
          <p:nvPr>
            <p:ph type="sldNum" sz="quarter" idx="12"/>
          </p:nvPr>
        </p:nvSpPr>
        <p:spPr/>
        <p:txBody>
          <a:bodyPr/>
          <a:lstStyle/>
          <a:p>
            <a:fld id="{706BC976-9E87-4F73-A710-27A278627BE1}" type="slidenum">
              <a:rPr lang="en-AU" smtClean="0"/>
              <a:t>‹#›</a:t>
            </a:fld>
            <a:endParaRPr lang="en-AU"/>
          </a:p>
        </p:txBody>
      </p:sp>
    </p:spTree>
    <p:extLst>
      <p:ext uri="{BB962C8B-B14F-4D97-AF65-F5344CB8AC3E}">
        <p14:creationId xmlns:p14="http://schemas.microsoft.com/office/powerpoint/2010/main" val="128486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2CE14C-6318-9BA6-6732-EC64211E90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8B57C5E-76AD-5546-6964-252DD39227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4D4B4C3-15AD-C0B6-3D87-012482293763}"/>
              </a:ext>
            </a:extLst>
          </p:cNvPr>
          <p:cNvSpPr>
            <a:spLocks noGrp="1"/>
          </p:cNvSpPr>
          <p:nvPr>
            <p:ph type="dt" sz="half" idx="10"/>
          </p:nvPr>
        </p:nvSpPr>
        <p:spPr/>
        <p:txBody>
          <a:bodyPr/>
          <a:lstStyle/>
          <a:p>
            <a:fld id="{C9847FA5-A85A-4197-A42F-871B2333C668}" type="datetimeFigureOut">
              <a:rPr lang="en-AU" smtClean="0"/>
              <a:t>24/03/2026</a:t>
            </a:fld>
            <a:endParaRPr lang="en-AU"/>
          </a:p>
        </p:txBody>
      </p:sp>
      <p:sp>
        <p:nvSpPr>
          <p:cNvPr id="5" name="Footer Placeholder 4">
            <a:extLst>
              <a:ext uri="{FF2B5EF4-FFF2-40B4-BE49-F238E27FC236}">
                <a16:creationId xmlns:a16="http://schemas.microsoft.com/office/drawing/2014/main" id="{84543493-B6AA-C116-6FB4-81D72CD0C11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A5DEE44-B72E-7336-8BF7-5761D97B8548}"/>
              </a:ext>
            </a:extLst>
          </p:cNvPr>
          <p:cNvSpPr>
            <a:spLocks noGrp="1"/>
          </p:cNvSpPr>
          <p:nvPr>
            <p:ph type="sldNum" sz="quarter" idx="12"/>
          </p:nvPr>
        </p:nvSpPr>
        <p:spPr/>
        <p:txBody>
          <a:bodyPr/>
          <a:lstStyle/>
          <a:p>
            <a:fld id="{706BC976-9E87-4F73-A710-27A278627BE1}" type="slidenum">
              <a:rPr lang="en-AU" smtClean="0"/>
              <a:t>‹#›</a:t>
            </a:fld>
            <a:endParaRPr lang="en-AU"/>
          </a:p>
        </p:txBody>
      </p:sp>
    </p:spTree>
    <p:extLst>
      <p:ext uri="{BB962C8B-B14F-4D97-AF65-F5344CB8AC3E}">
        <p14:creationId xmlns:p14="http://schemas.microsoft.com/office/powerpoint/2010/main" val="292484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622B4-4063-71A3-3821-E5ED781370E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71B041B-8426-54F2-3F82-8B885B614E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94820E2-D315-8A46-0BD8-DDE6BBDFAF19}"/>
              </a:ext>
            </a:extLst>
          </p:cNvPr>
          <p:cNvSpPr>
            <a:spLocks noGrp="1"/>
          </p:cNvSpPr>
          <p:nvPr>
            <p:ph type="dt" sz="half" idx="10"/>
          </p:nvPr>
        </p:nvSpPr>
        <p:spPr/>
        <p:txBody>
          <a:bodyPr/>
          <a:lstStyle/>
          <a:p>
            <a:fld id="{C9847FA5-A85A-4197-A42F-871B2333C668}" type="datetimeFigureOut">
              <a:rPr lang="en-AU" smtClean="0"/>
              <a:t>24/03/2026</a:t>
            </a:fld>
            <a:endParaRPr lang="en-AU"/>
          </a:p>
        </p:txBody>
      </p:sp>
      <p:sp>
        <p:nvSpPr>
          <p:cNvPr id="5" name="Footer Placeholder 4">
            <a:extLst>
              <a:ext uri="{FF2B5EF4-FFF2-40B4-BE49-F238E27FC236}">
                <a16:creationId xmlns:a16="http://schemas.microsoft.com/office/drawing/2014/main" id="{A6C9E8DD-B28A-53B2-197C-5787A286D6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A24B23-CAF4-B575-7729-8FE251B715BC}"/>
              </a:ext>
            </a:extLst>
          </p:cNvPr>
          <p:cNvSpPr>
            <a:spLocks noGrp="1"/>
          </p:cNvSpPr>
          <p:nvPr>
            <p:ph type="sldNum" sz="quarter" idx="12"/>
          </p:nvPr>
        </p:nvSpPr>
        <p:spPr/>
        <p:txBody>
          <a:bodyPr/>
          <a:lstStyle/>
          <a:p>
            <a:fld id="{706BC976-9E87-4F73-A710-27A278627BE1}" type="slidenum">
              <a:rPr lang="en-AU" smtClean="0"/>
              <a:t>‹#›</a:t>
            </a:fld>
            <a:endParaRPr lang="en-AU"/>
          </a:p>
        </p:txBody>
      </p:sp>
    </p:spTree>
    <p:extLst>
      <p:ext uri="{BB962C8B-B14F-4D97-AF65-F5344CB8AC3E}">
        <p14:creationId xmlns:p14="http://schemas.microsoft.com/office/powerpoint/2010/main" val="44296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E5077-C80F-0EA9-03EA-66C1A3D41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BAFB1DF-3F21-651A-432E-E463C7A6DBA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921AD8-4FB9-214D-0E00-15D869AA5E35}"/>
              </a:ext>
            </a:extLst>
          </p:cNvPr>
          <p:cNvSpPr>
            <a:spLocks noGrp="1"/>
          </p:cNvSpPr>
          <p:nvPr>
            <p:ph type="dt" sz="half" idx="10"/>
          </p:nvPr>
        </p:nvSpPr>
        <p:spPr/>
        <p:txBody>
          <a:bodyPr/>
          <a:lstStyle/>
          <a:p>
            <a:fld id="{C9847FA5-A85A-4197-A42F-871B2333C668}" type="datetimeFigureOut">
              <a:rPr lang="en-AU" smtClean="0"/>
              <a:t>24/03/2026</a:t>
            </a:fld>
            <a:endParaRPr lang="en-AU"/>
          </a:p>
        </p:txBody>
      </p:sp>
      <p:sp>
        <p:nvSpPr>
          <p:cNvPr id="5" name="Footer Placeholder 4">
            <a:extLst>
              <a:ext uri="{FF2B5EF4-FFF2-40B4-BE49-F238E27FC236}">
                <a16:creationId xmlns:a16="http://schemas.microsoft.com/office/drawing/2014/main" id="{19F0F339-FED6-3B41-2E4C-6595C294F8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DB97AA1-D44C-E263-509D-1181E2AFF1B8}"/>
              </a:ext>
            </a:extLst>
          </p:cNvPr>
          <p:cNvSpPr>
            <a:spLocks noGrp="1"/>
          </p:cNvSpPr>
          <p:nvPr>
            <p:ph type="sldNum" sz="quarter" idx="12"/>
          </p:nvPr>
        </p:nvSpPr>
        <p:spPr/>
        <p:txBody>
          <a:bodyPr/>
          <a:lstStyle/>
          <a:p>
            <a:fld id="{706BC976-9E87-4F73-A710-27A278627BE1}" type="slidenum">
              <a:rPr lang="en-AU" smtClean="0"/>
              <a:t>‹#›</a:t>
            </a:fld>
            <a:endParaRPr lang="en-AU"/>
          </a:p>
        </p:txBody>
      </p:sp>
    </p:spTree>
    <p:extLst>
      <p:ext uri="{BB962C8B-B14F-4D97-AF65-F5344CB8AC3E}">
        <p14:creationId xmlns:p14="http://schemas.microsoft.com/office/powerpoint/2010/main" val="27979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67EBC-CEE4-A0DC-21D7-9D3BDC5FCDD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35CEFCD-309A-E8AC-830C-D6425A48CF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8F39355-5F3B-B6D9-BC54-590D72A118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E5707F7-5023-D7C1-0CF8-2B47CE785313}"/>
              </a:ext>
            </a:extLst>
          </p:cNvPr>
          <p:cNvSpPr>
            <a:spLocks noGrp="1"/>
          </p:cNvSpPr>
          <p:nvPr>
            <p:ph type="dt" sz="half" idx="10"/>
          </p:nvPr>
        </p:nvSpPr>
        <p:spPr/>
        <p:txBody>
          <a:bodyPr/>
          <a:lstStyle/>
          <a:p>
            <a:fld id="{C9847FA5-A85A-4197-A42F-871B2333C668}" type="datetimeFigureOut">
              <a:rPr lang="en-AU" smtClean="0"/>
              <a:t>24/03/2026</a:t>
            </a:fld>
            <a:endParaRPr lang="en-AU"/>
          </a:p>
        </p:txBody>
      </p:sp>
      <p:sp>
        <p:nvSpPr>
          <p:cNvPr id="6" name="Footer Placeholder 5">
            <a:extLst>
              <a:ext uri="{FF2B5EF4-FFF2-40B4-BE49-F238E27FC236}">
                <a16:creationId xmlns:a16="http://schemas.microsoft.com/office/drawing/2014/main" id="{34E50BED-CDB6-BA4E-6488-7CBAF13F09D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3C05873-B594-1AD3-CE89-7DBFCB592B73}"/>
              </a:ext>
            </a:extLst>
          </p:cNvPr>
          <p:cNvSpPr>
            <a:spLocks noGrp="1"/>
          </p:cNvSpPr>
          <p:nvPr>
            <p:ph type="sldNum" sz="quarter" idx="12"/>
          </p:nvPr>
        </p:nvSpPr>
        <p:spPr/>
        <p:txBody>
          <a:bodyPr/>
          <a:lstStyle/>
          <a:p>
            <a:fld id="{706BC976-9E87-4F73-A710-27A278627BE1}" type="slidenum">
              <a:rPr lang="en-AU" smtClean="0"/>
              <a:t>‹#›</a:t>
            </a:fld>
            <a:endParaRPr lang="en-AU"/>
          </a:p>
        </p:txBody>
      </p:sp>
    </p:spTree>
    <p:extLst>
      <p:ext uri="{BB962C8B-B14F-4D97-AF65-F5344CB8AC3E}">
        <p14:creationId xmlns:p14="http://schemas.microsoft.com/office/powerpoint/2010/main" val="362903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1AA2-B3A9-F03A-D668-7315B8D8954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45DC37F-0AE5-ACCB-FC28-19A13941BF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FB9C9F-E7C7-7F46-C08F-9A654FA897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ECD5D62-B922-4817-FA34-EFFD6C4B0C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A3C735-283B-1204-B36E-8B6A9765E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B733890-A226-8569-D7C9-3E2BEE56B05D}"/>
              </a:ext>
            </a:extLst>
          </p:cNvPr>
          <p:cNvSpPr>
            <a:spLocks noGrp="1"/>
          </p:cNvSpPr>
          <p:nvPr>
            <p:ph type="dt" sz="half" idx="10"/>
          </p:nvPr>
        </p:nvSpPr>
        <p:spPr/>
        <p:txBody>
          <a:bodyPr/>
          <a:lstStyle/>
          <a:p>
            <a:fld id="{C9847FA5-A85A-4197-A42F-871B2333C668}" type="datetimeFigureOut">
              <a:rPr lang="en-AU" smtClean="0"/>
              <a:t>24/03/2026</a:t>
            </a:fld>
            <a:endParaRPr lang="en-AU"/>
          </a:p>
        </p:txBody>
      </p:sp>
      <p:sp>
        <p:nvSpPr>
          <p:cNvPr id="8" name="Footer Placeholder 7">
            <a:extLst>
              <a:ext uri="{FF2B5EF4-FFF2-40B4-BE49-F238E27FC236}">
                <a16:creationId xmlns:a16="http://schemas.microsoft.com/office/drawing/2014/main" id="{CA05741F-A584-E7D2-B807-53F8BC75043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7B2F512-7784-E4EB-5AC3-C37955E30FA9}"/>
              </a:ext>
            </a:extLst>
          </p:cNvPr>
          <p:cNvSpPr>
            <a:spLocks noGrp="1"/>
          </p:cNvSpPr>
          <p:nvPr>
            <p:ph type="sldNum" sz="quarter" idx="12"/>
          </p:nvPr>
        </p:nvSpPr>
        <p:spPr/>
        <p:txBody>
          <a:bodyPr/>
          <a:lstStyle/>
          <a:p>
            <a:fld id="{706BC976-9E87-4F73-A710-27A278627BE1}" type="slidenum">
              <a:rPr lang="en-AU" smtClean="0"/>
              <a:t>‹#›</a:t>
            </a:fld>
            <a:endParaRPr lang="en-AU"/>
          </a:p>
        </p:txBody>
      </p:sp>
    </p:spTree>
    <p:extLst>
      <p:ext uri="{BB962C8B-B14F-4D97-AF65-F5344CB8AC3E}">
        <p14:creationId xmlns:p14="http://schemas.microsoft.com/office/powerpoint/2010/main" val="29540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2BBDE-E8FA-9396-81A6-AFFB2B439C5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D0341B2-EBC7-9E83-72AA-84E24073D939}"/>
              </a:ext>
            </a:extLst>
          </p:cNvPr>
          <p:cNvSpPr>
            <a:spLocks noGrp="1"/>
          </p:cNvSpPr>
          <p:nvPr>
            <p:ph type="dt" sz="half" idx="10"/>
          </p:nvPr>
        </p:nvSpPr>
        <p:spPr/>
        <p:txBody>
          <a:bodyPr/>
          <a:lstStyle/>
          <a:p>
            <a:fld id="{C9847FA5-A85A-4197-A42F-871B2333C668}" type="datetimeFigureOut">
              <a:rPr lang="en-AU" smtClean="0"/>
              <a:t>24/03/2026</a:t>
            </a:fld>
            <a:endParaRPr lang="en-AU"/>
          </a:p>
        </p:txBody>
      </p:sp>
      <p:sp>
        <p:nvSpPr>
          <p:cNvPr id="4" name="Footer Placeholder 3">
            <a:extLst>
              <a:ext uri="{FF2B5EF4-FFF2-40B4-BE49-F238E27FC236}">
                <a16:creationId xmlns:a16="http://schemas.microsoft.com/office/drawing/2014/main" id="{EB16F6BC-9D77-A820-CC28-BE740FD24AC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6F52D3D-9205-E3A6-9000-4B0EECA8749A}"/>
              </a:ext>
            </a:extLst>
          </p:cNvPr>
          <p:cNvSpPr>
            <a:spLocks noGrp="1"/>
          </p:cNvSpPr>
          <p:nvPr>
            <p:ph type="sldNum" sz="quarter" idx="12"/>
          </p:nvPr>
        </p:nvSpPr>
        <p:spPr/>
        <p:txBody>
          <a:bodyPr/>
          <a:lstStyle/>
          <a:p>
            <a:fld id="{706BC976-9E87-4F73-A710-27A278627BE1}" type="slidenum">
              <a:rPr lang="en-AU" smtClean="0"/>
              <a:t>‹#›</a:t>
            </a:fld>
            <a:endParaRPr lang="en-AU"/>
          </a:p>
        </p:txBody>
      </p:sp>
    </p:spTree>
    <p:extLst>
      <p:ext uri="{BB962C8B-B14F-4D97-AF65-F5344CB8AC3E}">
        <p14:creationId xmlns:p14="http://schemas.microsoft.com/office/powerpoint/2010/main" val="3495954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5804DD-617D-56A6-6F01-BC1E015A061D}"/>
              </a:ext>
            </a:extLst>
          </p:cNvPr>
          <p:cNvSpPr>
            <a:spLocks noGrp="1"/>
          </p:cNvSpPr>
          <p:nvPr>
            <p:ph type="dt" sz="half" idx="10"/>
          </p:nvPr>
        </p:nvSpPr>
        <p:spPr/>
        <p:txBody>
          <a:bodyPr/>
          <a:lstStyle/>
          <a:p>
            <a:fld id="{C9847FA5-A85A-4197-A42F-871B2333C668}" type="datetimeFigureOut">
              <a:rPr lang="en-AU" smtClean="0"/>
              <a:t>24/03/2026</a:t>
            </a:fld>
            <a:endParaRPr lang="en-AU"/>
          </a:p>
        </p:txBody>
      </p:sp>
      <p:sp>
        <p:nvSpPr>
          <p:cNvPr id="3" name="Footer Placeholder 2">
            <a:extLst>
              <a:ext uri="{FF2B5EF4-FFF2-40B4-BE49-F238E27FC236}">
                <a16:creationId xmlns:a16="http://schemas.microsoft.com/office/drawing/2014/main" id="{B0DF9D34-2B37-ACE4-111D-90A9B0C4C4F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EE844CA-BE3F-B57E-5425-780B1CE4DE7E}"/>
              </a:ext>
            </a:extLst>
          </p:cNvPr>
          <p:cNvSpPr>
            <a:spLocks noGrp="1"/>
          </p:cNvSpPr>
          <p:nvPr>
            <p:ph type="sldNum" sz="quarter" idx="12"/>
          </p:nvPr>
        </p:nvSpPr>
        <p:spPr/>
        <p:txBody>
          <a:bodyPr/>
          <a:lstStyle/>
          <a:p>
            <a:fld id="{706BC976-9E87-4F73-A710-27A278627BE1}" type="slidenum">
              <a:rPr lang="en-AU" smtClean="0"/>
              <a:t>‹#›</a:t>
            </a:fld>
            <a:endParaRPr lang="en-AU"/>
          </a:p>
        </p:txBody>
      </p:sp>
    </p:spTree>
    <p:extLst>
      <p:ext uri="{BB962C8B-B14F-4D97-AF65-F5344CB8AC3E}">
        <p14:creationId xmlns:p14="http://schemas.microsoft.com/office/powerpoint/2010/main" val="130112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A478-A756-3FD6-155C-BDFF286E44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93BA155-7DF3-4C8D-5ADD-70065FFF95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01D705D-CFDC-63A2-AD56-22438C1A7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2BA09A-DD1A-B925-E1CE-D917FC745FFE}"/>
              </a:ext>
            </a:extLst>
          </p:cNvPr>
          <p:cNvSpPr>
            <a:spLocks noGrp="1"/>
          </p:cNvSpPr>
          <p:nvPr>
            <p:ph type="dt" sz="half" idx="10"/>
          </p:nvPr>
        </p:nvSpPr>
        <p:spPr/>
        <p:txBody>
          <a:bodyPr/>
          <a:lstStyle/>
          <a:p>
            <a:fld id="{C9847FA5-A85A-4197-A42F-871B2333C668}" type="datetimeFigureOut">
              <a:rPr lang="en-AU" smtClean="0"/>
              <a:t>24/03/2026</a:t>
            </a:fld>
            <a:endParaRPr lang="en-AU"/>
          </a:p>
        </p:txBody>
      </p:sp>
      <p:sp>
        <p:nvSpPr>
          <p:cNvPr id="6" name="Footer Placeholder 5">
            <a:extLst>
              <a:ext uri="{FF2B5EF4-FFF2-40B4-BE49-F238E27FC236}">
                <a16:creationId xmlns:a16="http://schemas.microsoft.com/office/drawing/2014/main" id="{C3D61C4E-E2FC-79DE-D570-A0EA5F7CF54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88BF615-4A25-FC81-C5B8-30A1C9E9B7C5}"/>
              </a:ext>
            </a:extLst>
          </p:cNvPr>
          <p:cNvSpPr>
            <a:spLocks noGrp="1"/>
          </p:cNvSpPr>
          <p:nvPr>
            <p:ph type="sldNum" sz="quarter" idx="12"/>
          </p:nvPr>
        </p:nvSpPr>
        <p:spPr/>
        <p:txBody>
          <a:bodyPr/>
          <a:lstStyle/>
          <a:p>
            <a:fld id="{706BC976-9E87-4F73-A710-27A278627BE1}" type="slidenum">
              <a:rPr lang="en-AU" smtClean="0"/>
              <a:t>‹#›</a:t>
            </a:fld>
            <a:endParaRPr lang="en-AU"/>
          </a:p>
        </p:txBody>
      </p:sp>
    </p:spTree>
    <p:extLst>
      <p:ext uri="{BB962C8B-B14F-4D97-AF65-F5344CB8AC3E}">
        <p14:creationId xmlns:p14="http://schemas.microsoft.com/office/powerpoint/2010/main" val="379048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32A7-CC9C-4A9E-FB78-FF69CFC77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AE75040-36F1-69CC-D8B5-893A292CD0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BB189D7-BFBC-B9A6-A452-9183CD768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979B17-DCDF-F443-7319-323DFC40A6FB}"/>
              </a:ext>
            </a:extLst>
          </p:cNvPr>
          <p:cNvSpPr>
            <a:spLocks noGrp="1"/>
          </p:cNvSpPr>
          <p:nvPr>
            <p:ph type="dt" sz="half" idx="10"/>
          </p:nvPr>
        </p:nvSpPr>
        <p:spPr/>
        <p:txBody>
          <a:bodyPr/>
          <a:lstStyle/>
          <a:p>
            <a:fld id="{C9847FA5-A85A-4197-A42F-871B2333C668}" type="datetimeFigureOut">
              <a:rPr lang="en-AU" smtClean="0"/>
              <a:t>24/03/2026</a:t>
            </a:fld>
            <a:endParaRPr lang="en-AU"/>
          </a:p>
        </p:txBody>
      </p:sp>
      <p:sp>
        <p:nvSpPr>
          <p:cNvPr id="6" name="Footer Placeholder 5">
            <a:extLst>
              <a:ext uri="{FF2B5EF4-FFF2-40B4-BE49-F238E27FC236}">
                <a16:creationId xmlns:a16="http://schemas.microsoft.com/office/drawing/2014/main" id="{A4DCB1CD-9335-DBB3-D3E1-07F7C41DB98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FCE6495-2B06-C326-281A-0EFEF44672CE}"/>
              </a:ext>
            </a:extLst>
          </p:cNvPr>
          <p:cNvSpPr>
            <a:spLocks noGrp="1"/>
          </p:cNvSpPr>
          <p:nvPr>
            <p:ph type="sldNum" sz="quarter" idx="12"/>
          </p:nvPr>
        </p:nvSpPr>
        <p:spPr/>
        <p:txBody>
          <a:bodyPr/>
          <a:lstStyle/>
          <a:p>
            <a:fld id="{706BC976-9E87-4F73-A710-27A278627BE1}" type="slidenum">
              <a:rPr lang="en-AU" smtClean="0"/>
              <a:t>‹#›</a:t>
            </a:fld>
            <a:endParaRPr lang="en-AU"/>
          </a:p>
        </p:txBody>
      </p:sp>
    </p:spTree>
    <p:extLst>
      <p:ext uri="{BB962C8B-B14F-4D97-AF65-F5344CB8AC3E}">
        <p14:creationId xmlns:p14="http://schemas.microsoft.com/office/powerpoint/2010/main" val="228116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1A25B9-CD16-0C50-AC69-4E1AD1A60D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77E9814-EB74-D78E-44DE-E14C9FA0F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C1B627-3C06-4A5A-7F59-F9270672C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847FA5-A85A-4197-A42F-871B2333C668}" type="datetimeFigureOut">
              <a:rPr lang="en-AU" smtClean="0"/>
              <a:t>24/03/2026</a:t>
            </a:fld>
            <a:endParaRPr lang="en-AU"/>
          </a:p>
        </p:txBody>
      </p:sp>
      <p:sp>
        <p:nvSpPr>
          <p:cNvPr id="5" name="Footer Placeholder 4">
            <a:extLst>
              <a:ext uri="{FF2B5EF4-FFF2-40B4-BE49-F238E27FC236}">
                <a16:creationId xmlns:a16="http://schemas.microsoft.com/office/drawing/2014/main" id="{161A556D-5FCA-DE32-4B41-D4A96F21E7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CC81D26A-EC08-7595-578B-DC4E6B6E39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6BC976-9E87-4F73-A710-27A278627BE1}" type="slidenum">
              <a:rPr lang="en-AU" smtClean="0"/>
              <a:t>‹#›</a:t>
            </a:fld>
            <a:endParaRPr lang="en-AU"/>
          </a:p>
        </p:txBody>
      </p:sp>
    </p:spTree>
    <p:extLst>
      <p:ext uri="{BB962C8B-B14F-4D97-AF65-F5344CB8AC3E}">
        <p14:creationId xmlns:p14="http://schemas.microsoft.com/office/powerpoint/2010/main" val="4133999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99_F8161D9E.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everydayharm.org.a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AFA024-46E9-6987-4349-C9E08CEC17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DBD916-0B9B-7815-B13F-12857A27F1F0}"/>
              </a:ext>
            </a:extLst>
          </p:cNvPr>
          <p:cNvSpPr>
            <a:spLocks noGrp="1"/>
          </p:cNvSpPr>
          <p:nvPr>
            <p:ph type="ctrTitle"/>
          </p:nvPr>
        </p:nvSpPr>
        <p:spPr>
          <a:xfrm>
            <a:off x="1348476" y="2236235"/>
            <a:ext cx="9505954" cy="2387600"/>
          </a:xfrm>
        </p:spPr>
        <p:txBody>
          <a:bodyPr>
            <a:normAutofit/>
          </a:bodyPr>
          <a:lstStyle/>
          <a:p>
            <a:r>
              <a:rPr lang="en-US" dirty="0">
                <a:solidFill>
                  <a:schemeClr val="accent4">
                    <a:lumMod val="50000"/>
                  </a:schemeClr>
                </a:solidFill>
              </a:rPr>
              <a:t>Preventing everyday harm and improving community attitudes</a:t>
            </a:r>
          </a:p>
        </p:txBody>
      </p:sp>
      <p:pic>
        <p:nvPicPr>
          <p:cNvPr id="5" name="Picture 4">
            <a:extLst>
              <a:ext uri="{FF2B5EF4-FFF2-40B4-BE49-F238E27FC236}">
                <a16:creationId xmlns:a16="http://schemas.microsoft.com/office/drawing/2014/main" id="{1C91D544-696E-5A6F-D06A-BA1D1B514D8D}"/>
              </a:ext>
            </a:extLst>
          </p:cNvPr>
          <p:cNvPicPr>
            <a:picLocks noChangeAspect="1"/>
          </p:cNvPicPr>
          <p:nvPr/>
        </p:nvPicPr>
        <p:blipFill>
          <a:blip r:embed="rId3"/>
          <a:stretch>
            <a:fillRect/>
          </a:stretch>
        </p:blipFill>
        <p:spPr>
          <a:xfrm>
            <a:off x="2684117" y="333809"/>
            <a:ext cx="1084615" cy="1080000"/>
          </a:xfrm>
          <a:prstGeom prst="rect">
            <a:avLst/>
          </a:prstGeom>
        </p:spPr>
      </p:pic>
      <p:pic>
        <p:nvPicPr>
          <p:cNvPr id="8" name="Picture 7">
            <a:extLst>
              <a:ext uri="{FF2B5EF4-FFF2-40B4-BE49-F238E27FC236}">
                <a16:creationId xmlns:a16="http://schemas.microsoft.com/office/drawing/2014/main" id="{2E5A9A38-3B8E-D3FD-A5F3-9CCC5DE3208B}"/>
              </a:ext>
            </a:extLst>
          </p:cNvPr>
          <p:cNvPicPr>
            <a:picLocks noChangeAspect="1"/>
          </p:cNvPicPr>
          <p:nvPr/>
        </p:nvPicPr>
        <p:blipFill>
          <a:blip r:embed="rId4"/>
          <a:srcRect t="19863" r="823" b="24917"/>
          <a:stretch>
            <a:fillRect/>
          </a:stretch>
        </p:blipFill>
        <p:spPr>
          <a:xfrm>
            <a:off x="508593" y="312268"/>
            <a:ext cx="2175524" cy="900000"/>
          </a:xfrm>
          <a:prstGeom prst="rect">
            <a:avLst/>
          </a:prstGeom>
        </p:spPr>
      </p:pic>
      <p:pic>
        <p:nvPicPr>
          <p:cNvPr id="9" name="Picture 8">
            <a:extLst>
              <a:ext uri="{FF2B5EF4-FFF2-40B4-BE49-F238E27FC236}">
                <a16:creationId xmlns:a16="http://schemas.microsoft.com/office/drawing/2014/main" id="{8025E68E-A11C-9417-5569-FB9C109CDCF1}"/>
              </a:ext>
            </a:extLst>
          </p:cNvPr>
          <p:cNvPicPr>
            <a:picLocks noChangeAspect="1"/>
          </p:cNvPicPr>
          <p:nvPr/>
        </p:nvPicPr>
        <p:blipFill>
          <a:blip r:embed="rId5"/>
          <a:stretch>
            <a:fillRect/>
          </a:stretch>
        </p:blipFill>
        <p:spPr>
          <a:xfrm>
            <a:off x="7743943" y="333809"/>
            <a:ext cx="3858163" cy="1352739"/>
          </a:xfrm>
          <a:prstGeom prst="rect">
            <a:avLst/>
          </a:prstGeom>
        </p:spPr>
      </p:pic>
    </p:spTree>
    <p:extLst>
      <p:ext uri="{BB962C8B-B14F-4D97-AF65-F5344CB8AC3E}">
        <p14:creationId xmlns:p14="http://schemas.microsoft.com/office/powerpoint/2010/main" val="179708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72C8-1AB4-12A0-F8C8-292DF214D76B}"/>
              </a:ext>
            </a:extLst>
          </p:cNvPr>
          <p:cNvSpPr>
            <a:spLocks noGrp="1"/>
          </p:cNvSpPr>
          <p:nvPr>
            <p:ph type="title"/>
          </p:nvPr>
        </p:nvSpPr>
        <p:spPr>
          <a:xfrm>
            <a:off x="836645" y="334632"/>
            <a:ext cx="10515600" cy="1325563"/>
          </a:xfrm>
        </p:spPr>
        <p:txBody>
          <a:bodyPr/>
          <a:lstStyle/>
          <a:p>
            <a:pPr algn="ctr"/>
            <a:r>
              <a:rPr lang="en-AU" dirty="0">
                <a:solidFill>
                  <a:schemeClr val="accent4">
                    <a:lumMod val="50000"/>
                  </a:schemeClr>
                </a:solidFill>
              </a:rPr>
              <a:t>What is everyday harm? </a:t>
            </a:r>
          </a:p>
        </p:txBody>
      </p:sp>
      <p:sp>
        <p:nvSpPr>
          <p:cNvPr id="3" name="Content Placeholder 2">
            <a:extLst>
              <a:ext uri="{FF2B5EF4-FFF2-40B4-BE49-F238E27FC236}">
                <a16:creationId xmlns:a16="http://schemas.microsoft.com/office/drawing/2014/main" id="{460BB67E-412B-6285-FCA2-0A1023D9450F}"/>
              </a:ext>
            </a:extLst>
          </p:cNvPr>
          <p:cNvSpPr>
            <a:spLocks noGrp="1"/>
          </p:cNvSpPr>
          <p:nvPr>
            <p:ph idx="1"/>
          </p:nvPr>
        </p:nvSpPr>
        <p:spPr/>
        <p:txBody>
          <a:bodyPr/>
          <a:lstStyle/>
          <a:p>
            <a:pPr marL="0" indent="0">
              <a:buNone/>
            </a:pPr>
            <a:endParaRPr lang="en-AU">
              <a:highlight>
                <a:srgbClr val="FFFF00"/>
              </a:highlight>
            </a:endParaRPr>
          </a:p>
          <a:p>
            <a:endParaRPr lang="en-AU">
              <a:highlight>
                <a:srgbClr val="FFFF00"/>
              </a:highlight>
            </a:endParaRPr>
          </a:p>
          <a:p>
            <a:endParaRPr lang="en-AU">
              <a:highlight>
                <a:srgbClr val="FFFF00"/>
              </a:highlight>
            </a:endParaRPr>
          </a:p>
          <a:p>
            <a:endParaRPr lang="en-AU">
              <a:highlight>
                <a:srgbClr val="FFFF00"/>
              </a:highlight>
            </a:endParaRPr>
          </a:p>
          <a:p>
            <a:endParaRPr lang="en-AU">
              <a:highlight>
                <a:srgbClr val="FFFF00"/>
              </a:highlight>
            </a:endParaRPr>
          </a:p>
          <a:p>
            <a:endParaRPr lang="en-AU">
              <a:highlight>
                <a:srgbClr val="FFFF00"/>
              </a:highlight>
            </a:endParaRPr>
          </a:p>
          <a:p>
            <a:endParaRPr lang="en-AU">
              <a:highlight>
                <a:srgbClr val="FFFF00"/>
              </a:highlight>
            </a:endParaRPr>
          </a:p>
          <a:p>
            <a:endParaRPr lang="en-AU">
              <a:highlight>
                <a:srgbClr val="FFFF00"/>
              </a:highlight>
            </a:endParaRPr>
          </a:p>
          <a:p>
            <a:endParaRPr lang="en-AU">
              <a:highlight>
                <a:srgbClr val="FFFF00"/>
              </a:highlight>
            </a:endParaRPr>
          </a:p>
          <a:p>
            <a:endParaRPr lang="en-AU"/>
          </a:p>
        </p:txBody>
      </p:sp>
      <p:pic>
        <p:nvPicPr>
          <p:cNvPr id="5" name="Picture 4">
            <a:extLst>
              <a:ext uri="{FF2B5EF4-FFF2-40B4-BE49-F238E27FC236}">
                <a16:creationId xmlns:a16="http://schemas.microsoft.com/office/drawing/2014/main" id="{BB4763CC-93D6-4F5E-DB9B-2100E7477060}"/>
              </a:ext>
            </a:extLst>
          </p:cNvPr>
          <p:cNvPicPr>
            <a:picLocks noChangeAspect="1"/>
          </p:cNvPicPr>
          <p:nvPr/>
        </p:nvPicPr>
        <p:blipFill>
          <a:blip r:embed="rId3"/>
          <a:stretch>
            <a:fillRect/>
          </a:stretch>
        </p:blipFill>
        <p:spPr>
          <a:xfrm>
            <a:off x="2302682" y="1712736"/>
            <a:ext cx="8147970" cy="4185908"/>
          </a:xfrm>
          <a:prstGeom prst="rect">
            <a:avLst/>
          </a:prstGeom>
        </p:spPr>
      </p:pic>
    </p:spTree>
    <p:extLst>
      <p:ext uri="{BB962C8B-B14F-4D97-AF65-F5344CB8AC3E}">
        <p14:creationId xmlns:p14="http://schemas.microsoft.com/office/powerpoint/2010/main" val="790728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CB381-758B-C62E-11A9-58FFF1235942}"/>
            </a:ext>
          </a:extLst>
        </p:cNvPr>
        <p:cNvGrpSpPr/>
        <p:nvPr/>
      </p:nvGrpSpPr>
      <p:grpSpPr>
        <a:xfrm>
          <a:off x="0" y="0"/>
          <a:ext cx="0" cy="0"/>
          <a:chOff x="0" y="0"/>
          <a:chExt cx="0" cy="0"/>
        </a:xfrm>
      </p:grpSpPr>
      <p:sp>
        <p:nvSpPr>
          <p:cNvPr id="6" name="Rounded Rectangle 5">
            <a:extLst>
              <a:ext uri="{FF2B5EF4-FFF2-40B4-BE49-F238E27FC236}">
                <a16:creationId xmlns:a16="http://schemas.microsoft.com/office/drawing/2014/main" id="{529ABDD3-C1A2-1875-5CBC-B033A2B620F7}"/>
              </a:ext>
            </a:extLst>
          </p:cNvPr>
          <p:cNvSpPr/>
          <p:nvPr/>
        </p:nvSpPr>
        <p:spPr>
          <a:xfrm>
            <a:off x="428" y="0"/>
            <a:ext cx="12191144" cy="1549078"/>
          </a:xfrm>
          <a:prstGeom prst="roundRect">
            <a:avLst>
              <a:gd name="adj" fmla="val 0"/>
            </a:avLst>
          </a:prstGeom>
          <a:solidFill>
            <a:srgbClr val="304A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92"/>
          </a:p>
        </p:txBody>
      </p:sp>
      <p:pic>
        <p:nvPicPr>
          <p:cNvPr id="5" name="Picture 4" descr="A group of people in a circle&#10;&#10;AI-generated content may be incorrect.">
            <a:extLst>
              <a:ext uri="{FF2B5EF4-FFF2-40B4-BE49-F238E27FC236}">
                <a16:creationId xmlns:a16="http://schemas.microsoft.com/office/drawing/2014/main" id="{A2E64CDD-8C33-6349-919A-5A7D8600A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3659" y="-145999"/>
            <a:ext cx="2365646" cy="2105208"/>
          </a:xfrm>
          <a:prstGeom prst="rect">
            <a:avLst/>
          </a:prstGeom>
        </p:spPr>
      </p:pic>
      <p:sp>
        <p:nvSpPr>
          <p:cNvPr id="4" name="TextBox 3">
            <a:extLst>
              <a:ext uri="{FF2B5EF4-FFF2-40B4-BE49-F238E27FC236}">
                <a16:creationId xmlns:a16="http://schemas.microsoft.com/office/drawing/2014/main" id="{DAF853A9-CA6B-D913-31E8-65660F72431B}"/>
              </a:ext>
            </a:extLst>
          </p:cNvPr>
          <p:cNvSpPr txBox="1"/>
          <p:nvPr/>
        </p:nvSpPr>
        <p:spPr>
          <a:xfrm>
            <a:off x="227616" y="-4236"/>
            <a:ext cx="10343800" cy="1548964"/>
          </a:xfrm>
          <a:prstGeom prst="rect">
            <a:avLst/>
          </a:prstGeom>
          <a:noFill/>
        </p:spPr>
        <p:txBody>
          <a:bodyPr wrap="square" lIns="55449" tIns="27725" rIns="55449" bIns="27725" rtlCol="0" anchor="t">
            <a:spAutoFit/>
          </a:bodyPr>
          <a:lstStyle/>
          <a:p>
            <a:r>
              <a:rPr lang="en-US" sz="4851">
                <a:solidFill>
                  <a:schemeClr val="bg1"/>
                </a:solidFill>
                <a:latin typeface="Arial"/>
                <a:cs typeface="Arial"/>
              </a:rPr>
              <a:t>Everyday steps to address and repair everyday harm  </a:t>
            </a:r>
          </a:p>
        </p:txBody>
      </p:sp>
      <p:pic>
        <p:nvPicPr>
          <p:cNvPr id="2" name="Picture 1" descr="A diagram of a diagram&#10;&#10;AI-generated content may be incorrect.">
            <a:extLst>
              <a:ext uri="{FF2B5EF4-FFF2-40B4-BE49-F238E27FC236}">
                <a16:creationId xmlns:a16="http://schemas.microsoft.com/office/drawing/2014/main" id="{35F2EE81-CAF3-122C-92E0-C7FFD2349E89}"/>
              </a:ext>
            </a:extLst>
          </p:cNvPr>
          <p:cNvPicPr>
            <a:picLocks noChangeAspect="1"/>
          </p:cNvPicPr>
          <p:nvPr/>
        </p:nvPicPr>
        <p:blipFill>
          <a:blip r:embed="rId4"/>
          <a:srcRect l="1551" t="11039" r="1851" b="12731"/>
          <a:stretch>
            <a:fillRect/>
          </a:stretch>
        </p:blipFill>
        <p:spPr>
          <a:xfrm>
            <a:off x="1666280" y="1820291"/>
            <a:ext cx="8642356" cy="4820101"/>
          </a:xfrm>
          <a:prstGeom prst="rect">
            <a:avLst/>
          </a:prstGeom>
        </p:spPr>
      </p:pic>
    </p:spTree>
    <p:extLst>
      <p:ext uri="{BB962C8B-B14F-4D97-AF65-F5344CB8AC3E}">
        <p14:creationId xmlns:p14="http://schemas.microsoft.com/office/powerpoint/2010/main" val="373610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CB381-758B-C62E-11A9-58FFF1235942}"/>
            </a:ext>
          </a:extLst>
        </p:cNvPr>
        <p:cNvGrpSpPr/>
        <p:nvPr/>
      </p:nvGrpSpPr>
      <p:grpSpPr>
        <a:xfrm>
          <a:off x="0" y="0"/>
          <a:ext cx="0" cy="0"/>
          <a:chOff x="0" y="0"/>
          <a:chExt cx="0" cy="0"/>
        </a:xfrm>
      </p:grpSpPr>
      <p:sp>
        <p:nvSpPr>
          <p:cNvPr id="6" name="Rounded Rectangle 5">
            <a:extLst>
              <a:ext uri="{FF2B5EF4-FFF2-40B4-BE49-F238E27FC236}">
                <a16:creationId xmlns:a16="http://schemas.microsoft.com/office/drawing/2014/main" id="{529ABDD3-C1A2-1875-5CBC-B033A2B620F7}"/>
              </a:ext>
            </a:extLst>
          </p:cNvPr>
          <p:cNvSpPr/>
          <p:nvPr/>
        </p:nvSpPr>
        <p:spPr>
          <a:xfrm>
            <a:off x="428" y="27737"/>
            <a:ext cx="12191144" cy="1590220"/>
          </a:xfrm>
          <a:prstGeom prst="roundRect">
            <a:avLst>
              <a:gd name="adj" fmla="val 0"/>
            </a:avLst>
          </a:prstGeom>
          <a:solidFill>
            <a:srgbClr val="304A63"/>
          </a:solidFill>
          <a:ln>
            <a:noFill/>
          </a:ln>
        </p:spPr>
        <p:style>
          <a:lnRef idx="2">
            <a:schemeClr val="accent1">
              <a:shade val="15000"/>
            </a:schemeClr>
          </a:lnRef>
          <a:fillRef idx="1">
            <a:schemeClr val="accent1"/>
          </a:fillRef>
          <a:effectRef idx="0">
            <a:schemeClr val="accent1"/>
          </a:effectRef>
          <a:fontRef idx="minor">
            <a:schemeClr val="lt1"/>
          </a:fontRef>
        </p:style>
        <p:txBody>
          <a:bodyPr lIns="55449" tIns="27725" rIns="55449" bIns="27725" rtlCol="0" anchor="ctr"/>
          <a:lstStyle/>
          <a:p>
            <a:endParaRPr lang="en-US" sz="4851">
              <a:latin typeface="Arial" panose="020B0604020202020204" pitchFamily="34" charset="0"/>
              <a:ea typeface="Calibri"/>
              <a:cs typeface="Arial" panose="020B0604020202020204" pitchFamily="34" charset="0"/>
            </a:endParaRPr>
          </a:p>
        </p:txBody>
      </p:sp>
      <p:pic>
        <p:nvPicPr>
          <p:cNvPr id="5" name="Picture 4" descr="A group of people in a circle&#10;&#10;AI-generated content may be incorrect.">
            <a:extLst>
              <a:ext uri="{FF2B5EF4-FFF2-40B4-BE49-F238E27FC236}">
                <a16:creationId xmlns:a16="http://schemas.microsoft.com/office/drawing/2014/main" id="{A2E64CDD-8C33-6349-919A-5A7D8600A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3659" y="-1"/>
            <a:ext cx="2365646" cy="2105208"/>
          </a:xfrm>
          <a:prstGeom prst="rect">
            <a:avLst/>
          </a:prstGeom>
        </p:spPr>
      </p:pic>
      <p:pic>
        <p:nvPicPr>
          <p:cNvPr id="7" name="Picture 6">
            <a:extLst>
              <a:ext uri="{FF2B5EF4-FFF2-40B4-BE49-F238E27FC236}">
                <a16:creationId xmlns:a16="http://schemas.microsoft.com/office/drawing/2014/main" id="{5E26E5F5-7678-589D-C6AA-96B591840B13}"/>
              </a:ext>
            </a:extLst>
          </p:cNvPr>
          <p:cNvPicPr>
            <a:picLocks noChangeAspect="1"/>
          </p:cNvPicPr>
          <p:nvPr/>
        </p:nvPicPr>
        <p:blipFill>
          <a:blip r:embed="rId5"/>
          <a:srcRect r="-257" b="2993"/>
          <a:stretch>
            <a:fillRect/>
          </a:stretch>
        </p:blipFill>
        <p:spPr>
          <a:xfrm>
            <a:off x="2205171" y="1531626"/>
            <a:ext cx="7782829" cy="5327064"/>
          </a:xfrm>
          <a:prstGeom prst="rect">
            <a:avLst/>
          </a:prstGeom>
        </p:spPr>
      </p:pic>
      <p:sp>
        <p:nvSpPr>
          <p:cNvPr id="2" name="TextBox 1">
            <a:extLst>
              <a:ext uri="{FF2B5EF4-FFF2-40B4-BE49-F238E27FC236}">
                <a16:creationId xmlns:a16="http://schemas.microsoft.com/office/drawing/2014/main" id="{B7F42853-76BC-2242-C534-49F6C7833A22}"/>
              </a:ext>
            </a:extLst>
          </p:cNvPr>
          <p:cNvSpPr txBox="1"/>
          <p:nvPr/>
        </p:nvSpPr>
        <p:spPr>
          <a:xfrm>
            <a:off x="459312" y="50537"/>
            <a:ext cx="9366614" cy="1349087"/>
          </a:xfrm>
          <a:prstGeom prst="rect">
            <a:avLst/>
          </a:prstGeom>
          <a:noFill/>
        </p:spPr>
        <p:txBody>
          <a:bodyPr wrap="square" rtlCol="0">
            <a:spAutoFit/>
          </a:bodyPr>
          <a:lstStyle/>
          <a:p>
            <a:pPr>
              <a:lnSpc>
                <a:spcPts val="4851"/>
              </a:lnSpc>
            </a:pPr>
            <a:r>
              <a:rPr lang="en-US" sz="4609">
                <a:solidFill>
                  <a:schemeClr val="bg1"/>
                </a:solidFill>
                <a:latin typeface="Arial" panose="020B0604020202020204" pitchFamily="34" charset="0"/>
                <a:ea typeface="Calibri"/>
                <a:cs typeface="Arial" panose="020B0604020202020204" pitchFamily="34" charset="0"/>
              </a:rPr>
              <a:t>Five rights in preventing and addressing everyday harm</a:t>
            </a:r>
          </a:p>
        </p:txBody>
      </p:sp>
    </p:spTree>
    <p:extLst>
      <p:ext uri="{BB962C8B-B14F-4D97-AF65-F5344CB8AC3E}">
        <p14:creationId xmlns:p14="http://schemas.microsoft.com/office/powerpoint/2010/main" val="416219894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6884-2054-2172-76BD-1EB0B35077CC}"/>
              </a:ext>
            </a:extLst>
          </p:cNvPr>
          <p:cNvSpPr>
            <a:spLocks noGrp="1"/>
          </p:cNvSpPr>
          <p:nvPr>
            <p:ph type="title"/>
          </p:nvPr>
        </p:nvSpPr>
        <p:spPr>
          <a:xfrm>
            <a:off x="515402" y="365125"/>
            <a:ext cx="10515600" cy="1325563"/>
          </a:xfrm>
        </p:spPr>
        <p:txBody>
          <a:bodyPr/>
          <a:lstStyle/>
          <a:p>
            <a:r>
              <a:rPr lang="en-AU" dirty="0">
                <a:solidFill>
                  <a:schemeClr val="accent4">
                    <a:lumMod val="50000"/>
                  </a:schemeClr>
                </a:solidFill>
              </a:rPr>
              <a:t>What is on the website?</a:t>
            </a:r>
          </a:p>
        </p:txBody>
      </p:sp>
      <p:sp>
        <p:nvSpPr>
          <p:cNvPr id="3" name="Content Placeholder 2">
            <a:extLst>
              <a:ext uri="{FF2B5EF4-FFF2-40B4-BE49-F238E27FC236}">
                <a16:creationId xmlns:a16="http://schemas.microsoft.com/office/drawing/2014/main" id="{48656585-7E22-7389-21E0-B2264DAE5900}"/>
              </a:ext>
            </a:extLst>
          </p:cNvPr>
          <p:cNvSpPr>
            <a:spLocks noGrp="1"/>
          </p:cNvSpPr>
          <p:nvPr>
            <p:ph idx="1"/>
          </p:nvPr>
        </p:nvSpPr>
        <p:spPr>
          <a:xfrm>
            <a:off x="515402" y="1690688"/>
            <a:ext cx="5900530" cy="4351338"/>
          </a:xfrm>
        </p:spPr>
        <p:txBody>
          <a:bodyPr/>
          <a:lstStyle/>
          <a:p>
            <a:pPr marL="0" indent="0">
              <a:buNone/>
            </a:pPr>
            <a:r>
              <a:rPr lang="en-AU" dirty="0"/>
              <a:t>Ways to learn about everyday harm and what you can do about it</a:t>
            </a:r>
          </a:p>
          <a:p>
            <a:pPr marL="0" indent="0">
              <a:buNone/>
            </a:pPr>
            <a:endParaRPr lang="en-AU" dirty="0"/>
          </a:p>
          <a:p>
            <a:pPr marL="0" indent="0">
              <a:buNone/>
            </a:pPr>
            <a:r>
              <a:rPr lang="en-AU" dirty="0">
                <a:hlinkClick r:id="rId3"/>
              </a:rPr>
              <a:t>www.everydayharm.org.au</a:t>
            </a:r>
            <a:r>
              <a:rPr lang="en-AU" dirty="0"/>
              <a:t> </a:t>
            </a:r>
          </a:p>
        </p:txBody>
      </p:sp>
      <p:pic>
        <p:nvPicPr>
          <p:cNvPr id="5" name="Picture 4">
            <a:extLst>
              <a:ext uri="{FF2B5EF4-FFF2-40B4-BE49-F238E27FC236}">
                <a16:creationId xmlns:a16="http://schemas.microsoft.com/office/drawing/2014/main" id="{C9C50D52-7016-CE93-5196-C650A8BA94A8}"/>
              </a:ext>
            </a:extLst>
          </p:cNvPr>
          <p:cNvPicPr>
            <a:picLocks noChangeAspect="1"/>
          </p:cNvPicPr>
          <p:nvPr/>
        </p:nvPicPr>
        <p:blipFill>
          <a:blip r:embed="rId4"/>
          <a:stretch>
            <a:fillRect/>
          </a:stretch>
        </p:blipFill>
        <p:spPr>
          <a:xfrm>
            <a:off x="7992103" y="2809789"/>
            <a:ext cx="3038899" cy="619211"/>
          </a:xfrm>
          <a:prstGeom prst="rect">
            <a:avLst/>
          </a:prstGeom>
        </p:spPr>
      </p:pic>
      <p:pic>
        <p:nvPicPr>
          <p:cNvPr id="9" name="Picture 8">
            <a:extLst>
              <a:ext uri="{FF2B5EF4-FFF2-40B4-BE49-F238E27FC236}">
                <a16:creationId xmlns:a16="http://schemas.microsoft.com/office/drawing/2014/main" id="{E3FC24FB-F8B1-C489-5E76-3EF49CD186AD}"/>
              </a:ext>
            </a:extLst>
          </p:cNvPr>
          <p:cNvPicPr>
            <a:picLocks noChangeAspect="1"/>
          </p:cNvPicPr>
          <p:nvPr/>
        </p:nvPicPr>
        <p:blipFill>
          <a:blip r:embed="rId5"/>
          <a:stretch>
            <a:fillRect/>
          </a:stretch>
        </p:blipFill>
        <p:spPr>
          <a:xfrm>
            <a:off x="6291470" y="163658"/>
            <a:ext cx="5900530" cy="6530684"/>
          </a:xfrm>
          <a:prstGeom prst="rect">
            <a:avLst/>
          </a:prstGeom>
        </p:spPr>
      </p:pic>
      <p:pic>
        <p:nvPicPr>
          <p:cNvPr id="11" name="Picture 10">
            <a:extLst>
              <a:ext uri="{FF2B5EF4-FFF2-40B4-BE49-F238E27FC236}">
                <a16:creationId xmlns:a16="http://schemas.microsoft.com/office/drawing/2014/main" id="{99BB7FEC-CEC0-3FD6-B92F-CC6E624573D0}"/>
              </a:ext>
            </a:extLst>
          </p:cNvPr>
          <p:cNvPicPr>
            <a:picLocks noChangeAspect="1"/>
          </p:cNvPicPr>
          <p:nvPr/>
        </p:nvPicPr>
        <p:blipFill>
          <a:blip r:embed="rId6"/>
          <a:stretch>
            <a:fillRect/>
          </a:stretch>
        </p:blipFill>
        <p:spPr>
          <a:xfrm>
            <a:off x="258228" y="4471988"/>
            <a:ext cx="2222354" cy="2222354"/>
          </a:xfrm>
          <a:prstGeom prst="rect">
            <a:avLst/>
          </a:prstGeom>
        </p:spPr>
      </p:pic>
    </p:spTree>
    <p:extLst>
      <p:ext uri="{BB962C8B-B14F-4D97-AF65-F5344CB8AC3E}">
        <p14:creationId xmlns:p14="http://schemas.microsoft.com/office/powerpoint/2010/main" val="3662309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177B-A0AF-18FE-3BFB-6DD056974405}"/>
              </a:ext>
            </a:extLst>
          </p:cNvPr>
          <p:cNvSpPr>
            <a:spLocks noGrp="1"/>
          </p:cNvSpPr>
          <p:nvPr>
            <p:ph type="title"/>
          </p:nvPr>
        </p:nvSpPr>
        <p:spPr/>
        <p:txBody>
          <a:bodyPr/>
          <a:lstStyle/>
          <a:p>
            <a:r>
              <a:rPr lang="en-AU" dirty="0">
                <a:solidFill>
                  <a:schemeClr val="accent4">
                    <a:lumMod val="50000"/>
                  </a:schemeClr>
                </a:solidFill>
              </a:rPr>
              <a:t>Learning from everyday harm to improve community attitudes to people with disability</a:t>
            </a:r>
          </a:p>
        </p:txBody>
      </p:sp>
      <p:sp>
        <p:nvSpPr>
          <p:cNvPr id="3" name="Content Placeholder 2">
            <a:extLst>
              <a:ext uri="{FF2B5EF4-FFF2-40B4-BE49-F238E27FC236}">
                <a16:creationId xmlns:a16="http://schemas.microsoft.com/office/drawing/2014/main" id="{4549AA2C-0DAD-DC8B-0E58-7B6A0291D7C0}"/>
              </a:ext>
            </a:extLst>
          </p:cNvPr>
          <p:cNvSpPr>
            <a:spLocks noGrp="1"/>
          </p:cNvSpPr>
          <p:nvPr>
            <p:ph idx="1"/>
          </p:nvPr>
        </p:nvSpPr>
        <p:spPr>
          <a:xfrm>
            <a:off x="838200" y="1825625"/>
            <a:ext cx="6519203" cy="4351338"/>
          </a:xfrm>
        </p:spPr>
        <p:txBody>
          <a:bodyPr/>
          <a:lstStyle/>
          <a:p>
            <a:pPr marL="0" indent="0" fontAlgn="base">
              <a:buNone/>
            </a:pPr>
            <a:endParaRPr lang="en-AU" dirty="0"/>
          </a:p>
          <a:p>
            <a:pPr marL="0" indent="0" fontAlgn="base">
              <a:buNone/>
            </a:pPr>
            <a:r>
              <a:rPr lang="en-AU" dirty="0"/>
              <a:t>How can </a:t>
            </a:r>
            <a:r>
              <a:rPr lang="en-AU" b="1" dirty="0"/>
              <a:t>encounters in public places</a:t>
            </a:r>
            <a:r>
              <a:rPr lang="en-AU" dirty="0"/>
              <a:t>: </a:t>
            </a:r>
          </a:p>
          <a:p>
            <a:pPr fontAlgn="base"/>
            <a:r>
              <a:rPr lang="en-AU" dirty="0"/>
              <a:t>Reduce everyday harm? </a:t>
            </a:r>
          </a:p>
          <a:p>
            <a:pPr fontAlgn="base"/>
            <a:r>
              <a:rPr lang="en-AU" dirty="0"/>
              <a:t>Create positive experiences between people? </a:t>
            </a:r>
          </a:p>
          <a:p>
            <a:pPr fontAlgn="base"/>
            <a:r>
              <a:rPr lang="en-AU" dirty="0"/>
              <a:t>Help shift community attitudes over time? </a:t>
            </a:r>
          </a:p>
        </p:txBody>
      </p:sp>
      <p:pic>
        <p:nvPicPr>
          <p:cNvPr id="5" name="Picture 4">
            <a:extLst>
              <a:ext uri="{FF2B5EF4-FFF2-40B4-BE49-F238E27FC236}">
                <a16:creationId xmlns:a16="http://schemas.microsoft.com/office/drawing/2014/main" id="{F91C4454-651C-C1F3-AEDC-83FEF994B1B9}"/>
              </a:ext>
            </a:extLst>
          </p:cNvPr>
          <p:cNvPicPr>
            <a:picLocks noChangeAspect="1"/>
          </p:cNvPicPr>
          <p:nvPr/>
        </p:nvPicPr>
        <p:blipFill>
          <a:blip r:embed="rId3"/>
          <a:stretch>
            <a:fillRect/>
          </a:stretch>
        </p:blipFill>
        <p:spPr>
          <a:xfrm>
            <a:off x="8402298" y="1690688"/>
            <a:ext cx="3124636" cy="4686954"/>
          </a:xfrm>
          <a:prstGeom prst="rect">
            <a:avLst/>
          </a:prstGeom>
        </p:spPr>
      </p:pic>
      <p:sp>
        <p:nvSpPr>
          <p:cNvPr id="6" name="TextBox 5">
            <a:extLst>
              <a:ext uri="{FF2B5EF4-FFF2-40B4-BE49-F238E27FC236}">
                <a16:creationId xmlns:a16="http://schemas.microsoft.com/office/drawing/2014/main" id="{97DE2B2A-2213-5683-99FF-0E4A5834E204}"/>
              </a:ext>
            </a:extLst>
          </p:cNvPr>
          <p:cNvSpPr txBox="1"/>
          <p:nvPr/>
        </p:nvSpPr>
        <p:spPr>
          <a:xfrm>
            <a:off x="8027963" y="6433912"/>
            <a:ext cx="4164037" cy="369332"/>
          </a:xfrm>
          <a:prstGeom prst="rect">
            <a:avLst/>
          </a:prstGeom>
          <a:noFill/>
        </p:spPr>
        <p:txBody>
          <a:bodyPr wrap="square" rtlCol="0">
            <a:spAutoFit/>
          </a:bodyPr>
          <a:lstStyle/>
          <a:p>
            <a:r>
              <a:rPr lang="en-AU" dirty="0"/>
              <a:t>Image: </a:t>
            </a:r>
            <a:r>
              <a:rPr lang="en-AU" dirty="0" err="1"/>
              <a:t>Freepik</a:t>
            </a:r>
            <a:endParaRPr lang="en-AU" dirty="0"/>
          </a:p>
        </p:txBody>
      </p:sp>
    </p:spTree>
    <p:extLst>
      <p:ext uri="{BB962C8B-B14F-4D97-AF65-F5344CB8AC3E}">
        <p14:creationId xmlns:p14="http://schemas.microsoft.com/office/powerpoint/2010/main" val="455495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C0108-BF2C-7E32-B748-CE4BCA1F8697}"/>
              </a:ext>
            </a:extLst>
          </p:cNvPr>
          <p:cNvSpPr>
            <a:spLocks noGrp="1"/>
          </p:cNvSpPr>
          <p:nvPr>
            <p:ph type="title"/>
          </p:nvPr>
        </p:nvSpPr>
        <p:spPr>
          <a:xfrm>
            <a:off x="796413" y="535938"/>
            <a:ext cx="9492947" cy="747289"/>
          </a:xfrm>
        </p:spPr>
        <p:txBody>
          <a:bodyPr/>
          <a:lstStyle/>
          <a:p>
            <a:r>
              <a:rPr lang="en-AU" dirty="0">
                <a:solidFill>
                  <a:schemeClr val="accent4">
                    <a:lumMod val="50000"/>
                  </a:schemeClr>
                </a:solidFill>
              </a:rPr>
              <a:t>Thank you</a:t>
            </a:r>
          </a:p>
        </p:txBody>
      </p:sp>
      <p:sp>
        <p:nvSpPr>
          <p:cNvPr id="3" name="Content Placeholder 2">
            <a:extLst>
              <a:ext uri="{FF2B5EF4-FFF2-40B4-BE49-F238E27FC236}">
                <a16:creationId xmlns:a16="http://schemas.microsoft.com/office/drawing/2014/main" id="{6D008C4B-5FF6-3576-007C-7B3E3EC82C2D}"/>
              </a:ext>
            </a:extLst>
          </p:cNvPr>
          <p:cNvSpPr>
            <a:spLocks noGrp="1"/>
          </p:cNvSpPr>
          <p:nvPr>
            <p:ph idx="1"/>
          </p:nvPr>
        </p:nvSpPr>
        <p:spPr>
          <a:xfrm>
            <a:off x="2325586" y="1297332"/>
            <a:ext cx="9866414" cy="4351338"/>
          </a:xfrm>
        </p:spPr>
        <p:txBody>
          <a:bodyPr vert="horz" lIns="91440" tIns="45720" rIns="91440" bIns="45720" rtlCol="0" anchor="t">
            <a:normAutofit fontScale="92500" lnSpcReduction="10000"/>
          </a:bodyPr>
          <a:lstStyle/>
          <a:p>
            <a:pPr marL="0" indent="0">
              <a:buNone/>
            </a:pPr>
            <a:r>
              <a:rPr lang="en-AU" dirty="0"/>
              <a:t>Thank you to our BIG team</a:t>
            </a:r>
          </a:p>
          <a:p>
            <a:pPr marL="0" indent="0">
              <a:buNone/>
            </a:pPr>
            <a:endParaRPr lang="en-AU" dirty="0"/>
          </a:p>
          <a:p>
            <a:pPr marL="457200" lvl="1" indent="0">
              <a:buNone/>
            </a:pPr>
            <a:endParaRPr lang="en-AU" dirty="0"/>
          </a:p>
          <a:p>
            <a:pPr marL="0" indent="0">
              <a:buNone/>
            </a:pPr>
            <a:r>
              <a:rPr lang="en-AU" sz="2600" dirty="0"/>
              <a:t>Sally Robinson, Eleanor Watson, Raffaella Cresciani, Su </a:t>
            </a:r>
            <a:r>
              <a:rPr lang="en-AU" sz="2600" dirty="0" err="1"/>
              <a:t>Su</a:t>
            </a:r>
            <a:r>
              <a:rPr lang="en-AU" sz="2600" dirty="0"/>
              <a:t> Tun, Rachel High, Ruby Nankivell, </a:t>
            </a:r>
          </a:p>
          <a:p>
            <a:pPr marL="0" indent="0">
              <a:buNone/>
            </a:pPr>
            <a:endParaRPr lang="en-AU" dirty="0"/>
          </a:p>
          <a:p>
            <a:pPr marL="0" indent="0">
              <a:buNone/>
            </a:pPr>
            <a:r>
              <a:rPr lang="en-AU" sz="2600" dirty="0"/>
              <a:t>Karen Fisher, Anna Jones, Ciara Smyth, Heikki Ikaheimo</a:t>
            </a:r>
          </a:p>
          <a:p>
            <a:pPr marL="0" indent="0">
              <a:buNone/>
            </a:pPr>
            <a:endParaRPr lang="en-AU" sz="2600" dirty="0"/>
          </a:p>
          <a:p>
            <a:pPr marL="0" indent="0">
              <a:buNone/>
            </a:pPr>
            <a:r>
              <a:rPr lang="en-AU" sz="2600" dirty="0"/>
              <a:t>Tyra Buteux, Hannah Zsigoszki, Jess Mackie, Sian Martino, Emma Woods</a:t>
            </a:r>
          </a:p>
          <a:p>
            <a:pPr marL="0" indent="0">
              <a:buNone/>
            </a:pPr>
            <a:endParaRPr lang="en-AU" sz="2600" dirty="0"/>
          </a:p>
        </p:txBody>
      </p:sp>
      <p:grpSp>
        <p:nvGrpSpPr>
          <p:cNvPr id="8" name="Group 7">
            <a:extLst>
              <a:ext uri="{FF2B5EF4-FFF2-40B4-BE49-F238E27FC236}">
                <a16:creationId xmlns:a16="http://schemas.microsoft.com/office/drawing/2014/main" id="{EBAF41E5-BA6E-1EE9-C998-4AFF367A426B}"/>
              </a:ext>
            </a:extLst>
          </p:cNvPr>
          <p:cNvGrpSpPr/>
          <p:nvPr/>
        </p:nvGrpSpPr>
        <p:grpSpPr>
          <a:xfrm>
            <a:off x="360356" y="2316277"/>
            <a:ext cx="1965230" cy="2992361"/>
            <a:chOff x="690310" y="1882570"/>
            <a:chExt cx="1965230" cy="2992361"/>
          </a:xfrm>
        </p:grpSpPr>
        <p:pic>
          <p:nvPicPr>
            <p:cNvPr id="6" name="Picture 5">
              <a:extLst>
                <a:ext uri="{FF2B5EF4-FFF2-40B4-BE49-F238E27FC236}">
                  <a16:creationId xmlns:a16="http://schemas.microsoft.com/office/drawing/2014/main" id="{64552DC8-CA7E-95C6-5852-89D953B62A3D}"/>
                </a:ext>
              </a:extLst>
            </p:cNvPr>
            <p:cNvPicPr>
              <a:picLocks noChangeAspect="1"/>
            </p:cNvPicPr>
            <p:nvPr/>
          </p:nvPicPr>
          <p:blipFill>
            <a:blip r:embed="rId3"/>
            <a:stretch>
              <a:fillRect/>
            </a:stretch>
          </p:blipFill>
          <p:spPr>
            <a:xfrm>
              <a:off x="845566" y="4157115"/>
              <a:ext cx="1638183" cy="717816"/>
            </a:xfrm>
            <a:prstGeom prst="rect">
              <a:avLst/>
            </a:prstGeom>
          </p:spPr>
        </p:pic>
        <p:pic>
          <p:nvPicPr>
            <p:cNvPr id="7" name="Picture 6">
              <a:extLst>
                <a:ext uri="{FF2B5EF4-FFF2-40B4-BE49-F238E27FC236}">
                  <a16:creationId xmlns:a16="http://schemas.microsoft.com/office/drawing/2014/main" id="{B79EF432-D82B-F308-D894-DA117F70B549}"/>
                </a:ext>
              </a:extLst>
            </p:cNvPr>
            <p:cNvPicPr>
              <a:picLocks noChangeAspect="1"/>
            </p:cNvPicPr>
            <p:nvPr/>
          </p:nvPicPr>
          <p:blipFill>
            <a:blip r:embed="rId4"/>
            <a:srcRect t="19863" r="823" b="24917"/>
            <a:stretch>
              <a:fillRect/>
            </a:stretch>
          </p:blipFill>
          <p:spPr>
            <a:xfrm>
              <a:off x="690310" y="1882570"/>
              <a:ext cx="1965230" cy="813003"/>
            </a:xfrm>
            <a:prstGeom prst="rect">
              <a:avLst/>
            </a:prstGeom>
          </p:spPr>
        </p:pic>
        <p:pic>
          <p:nvPicPr>
            <p:cNvPr id="9" name="Picture 8">
              <a:extLst>
                <a:ext uri="{FF2B5EF4-FFF2-40B4-BE49-F238E27FC236}">
                  <a16:creationId xmlns:a16="http://schemas.microsoft.com/office/drawing/2014/main" id="{FA962E5F-8B31-D286-36C6-BE392E6F321A}"/>
                </a:ext>
              </a:extLst>
            </p:cNvPr>
            <p:cNvPicPr>
              <a:picLocks noChangeAspect="1"/>
            </p:cNvPicPr>
            <p:nvPr/>
          </p:nvPicPr>
          <p:blipFill>
            <a:blip r:embed="rId5"/>
            <a:stretch>
              <a:fillRect/>
            </a:stretch>
          </p:blipFill>
          <p:spPr>
            <a:xfrm>
              <a:off x="1260739" y="3024433"/>
              <a:ext cx="816477" cy="813003"/>
            </a:xfrm>
            <a:prstGeom prst="rect">
              <a:avLst/>
            </a:prstGeom>
          </p:spPr>
        </p:pic>
      </p:grpSp>
    </p:spTree>
    <p:extLst>
      <p:ext uri="{BB962C8B-B14F-4D97-AF65-F5344CB8AC3E}">
        <p14:creationId xmlns:p14="http://schemas.microsoft.com/office/powerpoint/2010/main" val="1726491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9fc704b-0cd4-4bbf-aadf-5bb13937c1fe">
      <Terms xmlns="http://schemas.microsoft.com/office/infopath/2007/PartnerControls"/>
    </lcf76f155ced4ddcb4097134ff3c332f>
    <TaxCatchAll xmlns="de0f55bf-2542-497e-877d-b720147e6119" xsi:nil="true"/>
    <Order0 xmlns="79fc704b-0cd4-4bbf-aadf-5bb13937c1fe" xsi:nil="true"/>
    <Month xmlns="79fc704b-0cd4-4bbf-aadf-5bb13937c1f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EFAF1B3F7AEE4AAE253EA7E309569E" ma:contentTypeVersion="21" ma:contentTypeDescription="Create a new document." ma:contentTypeScope="" ma:versionID="d4f27eb216c4abc4ff2c4bcacd0d5d5a">
  <xsd:schema xmlns:xsd="http://www.w3.org/2001/XMLSchema" xmlns:xs="http://www.w3.org/2001/XMLSchema" xmlns:p="http://schemas.microsoft.com/office/2006/metadata/properties" xmlns:ns2="79fc704b-0cd4-4bbf-aadf-5bb13937c1fe" xmlns:ns3="de0f55bf-2542-497e-877d-b720147e6119" targetNamespace="http://schemas.microsoft.com/office/2006/metadata/properties" ma:root="true" ma:fieldsID="5f5a1c82d3d3e13a9a830020857bb914" ns2:_="" ns3:_="">
    <xsd:import namespace="79fc704b-0cd4-4bbf-aadf-5bb13937c1fe"/>
    <xsd:import namespace="de0f55bf-2542-497e-877d-b720147e61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Month" minOccurs="0"/>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c704b-0cd4-4bbf-aadf-5bb13937c1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4eebe2-9606-45bf-9970-1d5cf02f0c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Month" ma:index="27" nillable="true" ma:displayName="Month" ma:format="DateOnly" ma:internalName="Month">
      <xsd:simpleType>
        <xsd:restriction base="dms:DateTime"/>
      </xsd:simpleType>
    </xsd:element>
    <xsd:element name="Order0" ma:index="28" nillable="true" ma:displayName="Order" ma:format="Dropdown" ma:internalName="Order0"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de0f55bf-2542-497e-877d-b720147e61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46a1991-6823-4fd9-94c4-44a8420856a3}" ma:internalName="TaxCatchAll" ma:showField="CatchAllData" ma:web="de0f55bf-2542-497e-877d-b720147e61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084FA0-6BB8-4531-AB9E-6A959F5C060A}">
  <ds:schemaRefs>
    <ds:schemaRef ds:uri="http://schemas.microsoft.com/sharepoint/v3/contenttype/forms"/>
  </ds:schemaRefs>
</ds:datastoreItem>
</file>

<file path=customXml/itemProps2.xml><?xml version="1.0" encoding="utf-8"?>
<ds:datastoreItem xmlns:ds="http://schemas.openxmlformats.org/officeDocument/2006/customXml" ds:itemID="{2BF8C65F-852A-4043-A85D-F1422DCD40A8}">
  <ds:schemaRefs>
    <ds:schemaRef ds:uri="http://schemas.openxmlformats.org/package/2006/metadata/core-properties"/>
    <ds:schemaRef ds:uri="http://purl.org/dc/term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93ad708e-edd4-4323-b4bc-3b7a3e861485"/>
    <ds:schemaRef ds:uri="963102a6-c676-43c9-bd32-219f1ac1c3de"/>
    <ds:schemaRef ds:uri="http://www.w3.org/XML/1998/namespace"/>
    <ds:schemaRef ds:uri="79fc704b-0cd4-4bbf-aadf-5bb13937c1fe"/>
    <ds:schemaRef ds:uri="de0f55bf-2542-497e-877d-b720147e6119"/>
  </ds:schemaRefs>
</ds:datastoreItem>
</file>

<file path=customXml/itemProps3.xml><?xml version="1.0" encoding="utf-8"?>
<ds:datastoreItem xmlns:ds="http://schemas.openxmlformats.org/officeDocument/2006/customXml" ds:itemID="{E6E1F11C-12D9-4221-8EAD-874B50D134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fc704b-0cd4-4bbf-aadf-5bb13937c1fe"/>
    <ds:schemaRef ds:uri="de0f55bf-2542-497e-877d-b720147e6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306</TotalTime>
  <Words>454</Words>
  <Application>Microsoft Office PowerPoint</Application>
  <PresentationFormat>Widescreen</PresentationFormat>
  <Paragraphs>72</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Calibri</vt:lpstr>
      <vt:lpstr>Office Theme</vt:lpstr>
      <vt:lpstr>Preventing everyday harm and improving community attitudes</vt:lpstr>
      <vt:lpstr>What is everyday harm? </vt:lpstr>
      <vt:lpstr>PowerPoint Presentation</vt:lpstr>
      <vt:lpstr>PowerPoint Presentation</vt:lpstr>
      <vt:lpstr>What is on the website?</vt:lpstr>
      <vt:lpstr>Learning from everyday harm to improve community attitudes to people with disability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Sally Robinson</dc:creator>
  <cp:lastModifiedBy>Karen Hall</cp:lastModifiedBy>
  <cp:revision>3</cp:revision>
  <cp:lastPrinted>2026-01-26T04:57:47Z</cp:lastPrinted>
  <dcterms:created xsi:type="dcterms:W3CDTF">2026-01-07T01:30:34Z</dcterms:created>
  <dcterms:modified xsi:type="dcterms:W3CDTF">2026-03-24T04:11:57Z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0x010100C3EFAF1B3F7AEE4AAE253EA7E309569E</vt:lpwstr>
  </property>
  <property fmtid="{D5CDD505-2E9C-101B-9397-08002B2CF9AE}" pid="3" name="MediaServiceImageTags">
    <vt:lpwstr/>
  </property>
  <property fmtid="{D5CDD505-2E9C-101B-9397-08002B2CF9AE}" pid="4" name="MSIP_Label_efdf5488-3066-4b6c-8fea-9472b8a1f34c_Enabled">
    <vt:lpwstr>true</vt:lpwstr>
  </property>
  <property fmtid="{D5CDD505-2E9C-101B-9397-08002B2CF9AE}" pid="5" name="MSIP_Label_efdf5488-3066-4b6c-8fea-9472b8a1f34c_SetDate">
    <vt:lpwstr>2026-03-19T23:25:45Z</vt:lpwstr>
  </property>
  <property fmtid="{D5CDD505-2E9C-101B-9397-08002B2CF9AE}" pid="6" name="MSIP_Label_efdf5488-3066-4b6c-8fea-9472b8a1f34c_Method">
    <vt:lpwstr>Privileged</vt:lpwstr>
  </property>
  <property fmtid="{D5CDD505-2E9C-101B-9397-08002B2CF9AE}" pid="7" name="MSIP_Label_efdf5488-3066-4b6c-8fea-9472b8a1f34c_Name">
    <vt:lpwstr>efdf5488-3066-4b6c-8fea-9472b8a1f34c</vt:lpwstr>
  </property>
  <property fmtid="{D5CDD505-2E9C-101B-9397-08002B2CF9AE}" pid="8" name="MSIP_Label_efdf5488-3066-4b6c-8fea-9472b8a1f34c_SiteId">
    <vt:lpwstr>c0e0601f-0fac-449c-9c88-a104c4eb9f28</vt:lpwstr>
  </property>
  <property fmtid="{D5CDD505-2E9C-101B-9397-08002B2CF9AE}" pid="9" name="MSIP_Label_efdf5488-3066-4b6c-8fea-9472b8a1f34c_ActionId">
    <vt:lpwstr>efedb062-718e-40bc-a66a-0757adda119a</vt:lpwstr>
  </property>
  <property fmtid="{D5CDD505-2E9C-101B-9397-08002B2CF9AE}" pid="10" name="MSIP_Label_efdf5488-3066-4b6c-8fea-9472b8a1f34c_ContentBits">
    <vt:lpwstr>0</vt:lpwstr>
  </property>
  <property fmtid="{D5CDD505-2E9C-101B-9397-08002B2CF9AE}" pid="11" name="MSIP_Label_efdf5488-3066-4b6c-8fea-9472b8a1f34c_Tag">
    <vt:lpwstr>10, 0, 1, 1</vt:lpwstr>
  </property>
</Properties>
</file>