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14" r:id="rId5"/>
    <p:sldId id="286" r:id="rId6"/>
    <p:sldId id="306" r:id="rId7"/>
    <p:sldId id="307" r:id="rId8"/>
    <p:sldId id="308" r:id="rId9"/>
    <p:sldId id="311" r:id="rId10"/>
    <p:sldId id="310" r:id="rId11"/>
    <p:sldId id="312" r:id="rId12"/>
    <p:sldId id="315" r:id="rId13"/>
    <p:sldId id="317" r:id="rId14"/>
    <p:sldId id="319" r:id="rId15"/>
    <p:sldId id="320" r:id="rId16"/>
    <p:sldId id="318" r:id="rId17"/>
    <p:sldId id="32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CAD"/>
    <a:srgbClr val="062E4A"/>
    <a:srgbClr val="005059"/>
    <a:srgbClr val="F38939"/>
    <a:srgbClr val="F47A46"/>
    <a:srgbClr val="85C0BD"/>
    <a:srgbClr val="E4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6E9A5-E89B-482B-828F-F0B683BD6B85}" v="42" dt="2026-03-17T03:05:21.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28"/>
    <p:restoredTop sz="70339" autoAdjust="0"/>
  </p:normalViewPr>
  <p:slideViewPr>
    <p:cSldViewPr snapToGrid="0" showGuides="1">
      <p:cViewPr varScale="1">
        <p:scale>
          <a:sx n="113" d="100"/>
          <a:sy n="113" d="100"/>
        </p:scale>
        <p:origin x="2980"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12E71-2BF7-4C9B-89CA-232EAA372E52}" type="datetimeFigureOut">
              <a:rPr lang="en-AU" smtClean="0"/>
              <a:t>24/03/2026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5A900-6D2C-4B4B-B2CD-10F550E7E412}" type="slidenum">
              <a:rPr lang="en-AU" smtClean="0"/>
              <a:t>‹#›</a:t>
            </a:fld>
            <a:endParaRPr lang="en-AU"/>
          </a:p>
        </p:txBody>
      </p:sp>
    </p:spTree>
    <p:extLst>
      <p:ext uri="{BB962C8B-B14F-4D97-AF65-F5344CB8AC3E}">
        <p14:creationId xmlns:p14="http://schemas.microsoft.com/office/powerpoint/2010/main" val="361094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Good afternoon everyone and thank you for joining the webinar today. I’d like to begin by acknowledging the Traditional Owners of the lands on which we all meet today and pay my respects to Elders past and present. I also acknowledge the knowledge and lived experience of people with disability who continue to shape more inclusive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We’ve already heard today about the national policy landscape and the research around community attitudes. What I’d like to focus on is where local government fits – and how councils can help translate those big policy ideas into practical opportunities in everyday community life. Local government might not hold responsibility schools, but we run many of the places where learning actually happens in everyday life — libraries, youth programs, community centres and volunteer opportunities.</a:t>
            </a:r>
          </a:p>
          <a:p>
            <a:endParaRPr lang="en-AU" dirty="0"/>
          </a:p>
        </p:txBody>
      </p:sp>
      <p:sp>
        <p:nvSpPr>
          <p:cNvPr id="4" name="Slide Number Placeholder 3"/>
          <p:cNvSpPr>
            <a:spLocks noGrp="1"/>
          </p:cNvSpPr>
          <p:nvPr>
            <p:ph type="sldNum" sz="quarter" idx="5"/>
          </p:nvPr>
        </p:nvSpPr>
        <p:spPr/>
        <p:txBody>
          <a:bodyPr/>
          <a:lstStyle/>
          <a:p>
            <a:fld id="{2075A900-6D2C-4B4B-B2CD-10F550E7E412}" type="slidenum">
              <a:rPr lang="en-AU" smtClean="0"/>
              <a:t>1</a:t>
            </a:fld>
            <a:endParaRPr lang="en-AU"/>
          </a:p>
        </p:txBody>
      </p:sp>
    </p:spTree>
    <p:extLst>
      <p:ext uri="{BB962C8B-B14F-4D97-AF65-F5344CB8AC3E}">
        <p14:creationId xmlns:p14="http://schemas.microsoft.com/office/powerpoint/2010/main" val="4033532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BF0C-88D7-A9A5-3EEE-A6C6F7015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0D39E-1EC1-E584-D8E8-CA069A4D1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D7EC0-372F-7D8F-C286-23BF5F8EC5F3}"/>
              </a:ext>
            </a:extLst>
          </p:cNvPr>
          <p:cNvSpPr>
            <a:spLocks noGrp="1"/>
          </p:cNvSpPr>
          <p:nvPr>
            <p:ph type="body" idx="1"/>
          </p:nvPr>
        </p:nvSpPr>
        <p:spPr/>
        <p:txBody>
          <a:bodyPr/>
          <a:lstStyle/>
          <a:p>
            <a:r>
              <a:rPr lang="en-AU" dirty="0"/>
              <a:t>A simple starting point for many councils is asking one question:</a:t>
            </a:r>
            <a:br>
              <a:rPr lang="en-AU" dirty="0"/>
            </a:br>
            <a:r>
              <a:rPr lang="en-AU" dirty="0"/>
              <a:t>“How accessible and inclusive are the learning opportunities we already offer?”</a:t>
            </a:r>
          </a:p>
          <a:p>
            <a:endParaRPr lang="en-AU" dirty="0"/>
          </a:p>
          <a:p>
            <a:r>
              <a:rPr lang="en-AU" dirty="0"/>
              <a:t>Councils don’t have to run the education system — but we can open the doors where learning continues. Sometimes that door is a library program, a youth leadership opportunity, a volunteer role, or simply making information accessible. </a:t>
            </a:r>
          </a:p>
          <a:p>
            <a:r>
              <a:rPr lang="en-AU" dirty="0"/>
              <a:t>For councils looking to strengthen inclusive learning opportunities, there are several practical steps that can make a difference.</a:t>
            </a:r>
          </a:p>
          <a:p>
            <a:r>
              <a:rPr lang="en-AU" dirty="0"/>
              <a:t>• review library programs</a:t>
            </a:r>
            <a:br>
              <a:rPr lang="en-AU" dirty="0"/>
            </a:br>
            <a:r>
              <a:rPr lang="en-AU" dirty="0"/>
              <a:t>• review youth programs</a:t>
            </a:r>
            <a:br>
              <a:rPr lang="en-AU" dirty="0"/>
            </a:br>
            <a:r>
              <a:rPr lang="en-AU" dirty="0"/>
              <a:t>• check accessibility of information</a:t>
            </a:r>
            <a:br>
              <a:rPr lang="en-AU" dirty="0"/>
            </a:br>
            <a:r>
              <a:rPr lang="en-AU" dirty="0"/>
              <a:t>• create inclusive volunteer pathways</a:t>
            </a:r>
          </a:p>
          <a:p>
            <a:endParaRPr lang="en-AU" dirty="0"/>
          </a:p>
          <a:p>
            <a:r>
              <a:rPr lang="en-AU" dirty="0"/>
              <a:t>None of these require councils to become education providers they simply require inclusive design and strong partnerships.</a:t>
            </a:r>
          </a:p>
          <a:p>
            <a:endParaRPr lang="en-AU" dirty="0"/>
          </a:p>
          <a:p>
            <a:r>
              <a:rPr lang="en-AU" dirty="0"/>
              <a:t>Often the most valuable thing councils can do is simply </a:t>
            </a:r>
            <a:r>
              <a:rPr lang="en-AU" b="1" dirty="0"/>
              <a:t>connect people with opportunities that already exist.</a:t>
            </a:r>
            <a:endParaRPr lang="en-AU" dirty="0"/>
          </a:p>
          <a:p>
            <a:endParaRPr lang="en-AU" dirty="0"/>
          </a:p>
        </p:txBody>
      </p:sp>
      <p:sp>
        <p:nvSpPr>
          <p:cNvPr id="4" name="Slide Number Placeholder 3">
            <a:extLst>
              <a:ext uri="{FF2B5EF4-FFF2-40B4-BE49-F238E27FC236}">
                <a16:creationId xmlns:a16="http://schemas.microsoft.com/office/drawing/2014/main" id="{D7952CA1-71BB-72B5-F208-065B8A2286B9}"/>
              </a:ext>
            </a:extLst>
          </p:cNvPr>
          <p:cNvSpPr>
            <a:spLocks noGrp="1"/>
          </p:cNvSpPr>
          <p:nvPr>
            <p:ph type="sldNum" sz="quarter" idx="5"/>
          </p:nvPr>
        </p:nvSpPr>
        <p:spPr/>
        <p:txBody>
          <a:bodyPr/>
          <a:lstStyle/>
          <a:p>
            <a:fld id="{2075A900-6D2C-4B4B-B2CD-10F550E7E412}" type="slidenum">
              <a:rPr lang="en-AU" smtClean="0"/>
              <a:t>10</a:t>
            </a:fld>
            <a:endParaRPr lang="en-AU"/>
          </a:p>
        </p:txBody>
      </p:sp>
    </p:spTree>
    <p:extLst>
      <p:ext uri="{BB962C8B-B14F-4D97-AF65-F5344CB8AC3E}">
        <p14:creationId xmlns:p14="http://schemas.microsoft.com/office/powerpoint/2010/main" val="2021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6152-116C-3E33-6FAE-326998AAE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1DB8D-3887-071F-0331-6D5142F34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658A6-1D6E-3ACD-2545-2246584FE9A1}"/>
              </a:ext>
            </a:extLst>
          </p:cNvPr>
          <p:cNvSpPr>
            <a:spLocks noGrp="1"/>
          </p:cNvSpPr>
          <p:nvPr>
            <p:ph type="body" idx="1"/>
          </p:nvPr>
        </p:nvSpPr>
        <p:spPr/>
        <p:txBody>
          <a:bodyPr/>
          <a:lstStyle/>
          <a:p>
            <a:r>
              <a:rPr lang="en-AU" dirty="0"/>
              <a:t>Many councils are already doing parts of this work, sometimes they just haven’t labelled it as inclusive learning.</a:t>
            </a:r>
          </a:p>
          <a:p>
            <a:r>
              <a:rPr lang="en-AU" dirty="0"/>
              <a:t>The easiest place to start is by looking at existing programs.</a:t>
            </a:r>
            <a:br>
              <a:rPr lang="en-AU" dirty="0"/>
            </a:br>
            <a:r>
              <a:rPr lang="en-AU" dirty="0"/>
              <a:t>Libraries, youth programs, volunteer programs and community events are all opportunities to build inclusion.</a:t>
            </a:r>
          </a:p>
          <a:p>
            <a:r>
              <a:rPr lang="en-AU" dirty="0"/>
              <a:t>Partnerships are also incredibly powerful.</a:t>
            </a:r>
            <a:br>
              <a:rPr lang="en-AU" dirty="0"/>
            </a:br>
            <a:r>
              <a:rPr lang="en-AU" dirty="0"/>
              <a:t>Councils don’t need to do everything alone  working with schools, disability organisations, and local community groups can help create programs that really work.</a:t>
            </a:r>
          </a:p>
          <a:p>
            <a:r>
              <a:rPr lang="en-AU" dirty="0"/>
              <a:t>Another great step is connecting with other councils who are already doing this work.</a:t>
            </a:r>
            <a:br>
              <a:rPr lang="en-AU" dirty="0"/>
            </a:br>
            <a:r>
              <a:rPr lang="en-AU" dirty="0"/>
              <a:t>Local government networks are full of practical examples that can be adapted locally.</a:t>
            </a:r>
          </a:p>
          <a:p>
            <a:r>
              <a:rPr lang="en-AU" dirty="0"/>
              <a:t>And finally, the most important step, involve people with disability in designing programs and services.</a:t>
            </a:r>
            <a:br>
              <a:rPr lang="en-AU" dirty="0"/>
            </a:br>
            <a:r>
              <a:rPr lang="en-AU" dirty="0"/>
              <a:t>Inclusion works best when it’s shaped by lived experience.</a:t>
            </a:r>
          </a:p>
          <a:p>
            <a:endParaRPr lang="en-AU" dirty="0"/>
          </a:p>
        </p:txBody>
      </p:sp>
      <p:sp>
        <p:nvSpPr>
          <p:cNvPr id="4" name="Slide Number Placeholder 3">
            <a:extLst>
              <a:ext uri="{FF2B5EF4-FFF2-40B4-BE49-F238E27FC236}">
                <a16:creationId xmlns:a16="http://schemas.microsoft.com/office/drawing/2014/main" id="{E2AABECC-3AF4-E421-EC2B-8E18E14F6586}"/>
              </a:ext>
            </a:extLst>
          </p:cNvPr>
          <p:cNvSpPr>
            <a:spLocks noGrp="1"/>
          </p:cNvSpPr>
          <p:nvPr>
            <p:ph type="sldNum" sz="quarter" idx="5"/>
          </p:nvPr>
        </p:nvSpPr>
        <p:spPr/>
        <p:txBody>
          <a:bodyPr/>
          <a:lstStyle/>
          <a:p>
            <a:fld id="{2075A900-6D2C-4B4B-B2CD-10F550E7E412}" type="slidenum">
              <a:rPr lang="en-AU" smtClean="0"/>
              <a:t>11</a:t>
            </a:fld>
            <a:endParaRPr lang="en-AU"/>
          </a:p>
        </p:txBody>
      </p:sp>
    </p:spTree>
    <p:extLst>
      <p:ext uri="{BB962C8B-B14F-4D97-AF65-F5344CB8AC3E}">
        <p14:creationId xmlns:p14="http://schemas.microsoft.com/office/powerpoint/2010/main" val="3545352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FF94B-6AAF-31F7-6D10-EEE3B6A6C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76F68-BC34-7E11-13D2-DFA43A379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7261A-5F1D-EEE1-1F80-6D87F045A169}"/>
              </a:ext>
            </a:extLst>
          </p:cNvPr>
          <p:cNvSpPr>
            <a:spLocks noGrp="1"/>
          </p:cNvSpPr>
          <p:nvPr>
            <p:ph type="body" idx="1"/>
          </p:nvPr>
        </p:nvSpPr>
        <p:spPr/>
        <p:txBody>
          <a:bodyPr/>
          <a:lstStyle/>
          <a:p>
            <a:r>
              <a:rPr lang="en-AU" dirty="0"/>
              <a:t>One of the strengths of local government is the ability to learn from each other.</a:t>
            </a:r>
            <a:br>
              <a:rPr lang="en-AU" dirty="0"/>
            </a:br>
            <a:r>
              <a:rPr lang="en-AU" dirty="0"/>
              <a:t>Councils across Australia are trialling great ideas, from inclusive library programs to supported volunteering and youth leadership initiatives.</a:t>
            </a:r>
          </a:p>
          <a:p>
            <a:r>
              <a:rPr lang="en-AU" dirty="0"/>
              <a:t>Sharing those ideas through networks allows councils to adapt and scale what works.</a:t>
            </a:r>
            <a:endParaRPr lang="en-AU" b="1" dirty="0"/>
          </a:p>
          <a:p>
            <a:r>
              <a:rPr lang="en-AU" b="1" dirty="0"/>
              <a:t>Such as:</a:t>
            </a:r>
          </a:p>
          <a:p>
            <a:r>
              <a:rPr lang="en-AU" b="1" dirty="0"/>
              <a:t>Local Government Access and Inclusion Networks</a:t>
            </a:r>
            <a:r>
              <a:rPr lang="en-AU" dirty="0"/>
              <a:t> </a:t>
            </a:r>
          </a:p>
          <a:p>
            <a:r>
              <a:rPr lang="en-AU" dirty="0"/>
              <a:t>LGA networks</a:t>
            </a:r>
          </a:p>
          <a:p>
            <a:r>
              <a:rPr lang="en-AU" dirty="0"/>
              <a:t>ALGA Communities of Practice</a:t>
            </a:r>
          </a:p>
          <a:p>
            <a:endParaRPr lang="en-AU" dirty="0"/>
          </a:p>
        </p:txBody>
      </p:sp>
      <p:sp>
        <p:nvSpPr>
          <p:cNvPr id="4" name="Slide Number Placeholder 3">
            <a:extLst>
              <a:ext uri="{FF2B5EF4-FFF2-40B4-BE49-F238E27FC236}">
                <a16:creationId xmlns:a16="http://schemas.microsoft.com/office/drawing/2014/main" id="{2AB1BF31-76DB-B11E-70C1-97B8CEF317C0}"/>
              </a:ext>
            </a:extLst>
          </p:cNvPr>
          <p:cNvSpPr>
            <a:spLocks noGrp="1"/>
          </p:cNvSpPr>
          <p:nvPr>
            <p:ph type="sldNum" sz="quarter" idx="5"/>
          </p:nvPr>
        </p:nvSpPr>
        <p:spPr/>
        <p:txBody>
          <a:bodyPr/>
          <a:lstStyle/>
          <a:p>
            <a:fld id="{2075A900-6D2C-4B4B-B2CD-10F550E7E412}" type="slidenum">
              <a:rPr lang="en-AU" smtClean="0"/>
              <a:t>12</a:t>
            </a:fld>
            <a:endParaRPr lang="en-AU"/>
          </a:p>
        </p:txBody>
      </p:sp>
    </p:spTree>
    <p:extLst>
      <p:ext uri="{BB962C8B-B14F-4D97-AF65-F5344CB8AC3E}">
        <p14:creationId xmlns:p14="http://schemas.microsoft.com/office/powerpoint/2010/main" val="78054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1EFC-7F4E-AE7C-C89C-2DB9D90BE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6A511-5D6E-ACC2-1C56-15B5CB1C9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19B4F-021A-3072-0917-1506644266BE}"/>
              </a:ext>
            </a:extLst>
          </p:cNvPr>
          <p:cNvSpPr>
            <a:spLocks noGrp="1"/>
          </p:cNvSpPr>
          <p:nvPr>
            <p:ph type="body" idx="1"/>
          </p:nvPr>
        </p:nvSpPr>
        <p:spPr/>
        <p:txBody>
          <a:bodyPr/>
          <a:lstStyle/>
          <a:p>
            <a:r>
              <a:rPr lang="en-AU" dirty="0"/>
              <a:t>Local government may not hold responsibility of the education system, but we shape the communities where learning continues.</a:t>
            </a:r>
          </a:p>
          <a:p>
            <a:r>
              <a:rPr lang="en-AU" dirty="0"/>
              <a:t>But councils help create the environments where </a:t>
            </a:r>
            <a:r>
              <a:rPr lang="en-AU" b="1" dirty="0"/>
              <a:t>learning continues throughout life.</a:t>
            </a:r>
            <a:endParaRPr lang="en-AU" dirty="0"/>
          </a:p>
          <a:p>
            <a:r>
              <a:rPr lang="en-AU" dirty="0"/>
              <a:t>Through inclusive spaces, community programs and strong partnerships, local government helps ensure people with disability can continue learning, participating and contributing to their communities.</a:t>
            </a:r>
          </a:p>
          <a:p>
            <a:r>
              <a:rPr lang="en-AU" dirty="0"/>
              <a:t>And sometimes the most powerful thing a council can do…</a:t>
            </a:r>
          </a:p>
          <a:p>
            <a:r>
              <a:rPr lang="en-AU" dirty="0"/>
              <a:t>is simply </a:t>
            </a:r>
            <a:r>
              <a:rPr lang="en-AU" b="1" dirty="0"/>
              <a:t>open a door to opportunity.</a:t>
            </a:r>
            <a:endParaRPr lang="en-AU" dirty="0"/>
          </a:p>
          <a:p>
            <a:r>
              <a:rPr lang="en-AU" dirty="0"/>
              <a:t>Thank you, and I look forward to the discussion.</a:t>
            </a:r>
          </a:p>
          <a:p>
            <a:endParaRPr lang="en-AU" dirty="0"/>
          </a:p>
        </p:txBody>
      </p:sp>
      <p:sp>
        <p:nvSpPr>
          <p:cNvPr id="4" name="Slide Number Placeholder 3">
            <a:extLst>
              <a:ext uri="{FF2B5EF4-FFF2-40B4-BE49-F238E27FC236}">
                <a16:creationId xmlns:a16="http://schemas.microsoft.com/office/drawing/2014/main" id="{F1508DBA-A912-035E-87E6-571E94619197}"/>
              </a:ext>
            </a:extLst>
          </p:cNvPr>
          <p:cNvSpPr>
            <a:spLocks noGrp="1"/>
          </p:cNvSpPr>
          <p:nvPr>
            <p:ph type="sldNum" sz="quarter" idx="5"/>
          </p:nvPr>
        </p:nvSpPr>
        <p:spPr/>
        <p:txBody>
          <a:bodyPr/>
          <a:lstStyle/>
          <a:p>
            <a:fld id="{2075A900-6D2C-4B4B-B2CD-10F550E7E412}" type="slidenum">
              <a:rPr lang="en-AU" smtClean="0"/>
              <a:t>13</a:t>
            </a:fld>
            <a:endParaRPr lang="en-AU"/>
          </a:p>
        </p:txBody>
      </p:sp>
    </p:spTree>
    <p:extLst>
      <p:ext uri="{BB962C8B-B14F-4D97-AF65-F5344CB8AC3E}">
        <p14:creationId xmlns:p14="http://schemas.microsoft.com/office/powerpoint/2010/main" val="219058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A834D-2349-D2FD-E913-1D3CB25C3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F2CE7-CD60-56F2-8AE6-DD14F1336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45E1E-35E6-3DE6-1933-E35FB8202EAB}"/>
              </a:ext>
            </a:extLst>
          </p:cNvPr>
          <p:cNvSpPr>
            <a:spLocks noGrp="1"/>
          </p:cNvSpPr>
          <p:nvPr>
            <p:ph type="body" idx="1"/>
          </p:nvPr>
        </p:nvSpPr>
        <p:spPr/>
        <p:txBody>
          <a:bodyPr/>
          <a:lstStyle/>
          <a:p>
            <a:r>
              <a:rPr lang="en-AU" dirty="0"/>
              <a:t>We’ll share these resources after the webinar as well. They include national strategies, local government networks and examples of inclusive community programs.</a:t>
            </a:r>
          </a:p>
        </p:txBody>
      </p:sp>
      <p:sp>
        <p:nvSpPr>
          <p:cNvPr id="4" name="Slide Number Placeholder 3">
            <a:extLst>
              <a:ext uri="{FF2B5EF4-FFF2-40B4-BE49-F238E27FC236}">
                <a16:creationId xmlns:a16="http://schemas.microsoft.com/office/drawing/2014/main" id="{27D120EE-C261-7387-0864-3EE45D147F3E}"/>
              </a:ext>
            </a:extLst>
          </p:cNvPr>
          <p:cNvSpPr>
            <a:spLocks noGrp="1"/>
          </p:cNvSpPr>
          <p:nvPr>
            <p:ph type="sldNum" sz="quarter" idx="5"/>
          </p:nvPr>
        </p:nvSpPr>
        <p:spPr/>
        <p:txBody>
          <a:bodyPr/>
          <a:lstStyle/>
          <a:p>
            <a:fld id="{2075A900-6D2C-4B4B-B2CD-10F550E7E412}" type="slidenum">
              <a:rPr lang="en-AU" smtClean="0"/>
              <a:t>14</a:t>
            </a:fld>
            <a:endParaRPr lang="en-AU"/>
          </a:p>
        </p:txBody>
      </p:sp>
    </p:spTree>
    <p:extLst>
      <p:ext uri="{BB962C8B-B14F-4D97-AF65-F5344CB8AC3E}">
        <p14:creationId xmlns:p14="http://schemas.microsoft.com/office/powerpoint/2010/main" val="43622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heard earlier, disability inclusion is not a niche issue.</a:t>
            </a:r>
          </a:p>
          <a:p>
            <a:r>
              <a:rPr lang="en-AU" dirty="0"/>
              <a:t>More than </a:t>
            </a:r>
            <a:r>
              <a:rPr lang="en-AU" b="1" dirty="0"/>
              <a:t>one in five Australians live with disability</a:t>
            </a:r>
            <a:r>
              <a:rPr lang="en-AU" dirty="0"/>
              <a:t> – around </a:t>
            </a:r>
            <a:r>
              <a:rPr lang="en-AU" b="1" dirty="0"/>
              <a:t>5.5 million people.</a:t>
            </a:r>
            <a:endParaRPr lang="en-AU" dirty="0"/>
          </a:p>
          <a:p>
            <a:r>
              <a:rPr lang="en-AU" dirty="0"/>
              <a:t>And that number increases significantly as people age.</a:t>
            </a:r>
          </a:p>
          <a:p>
            <a:r>
              <a:rPr lang="en-AU" dirty="0"/>
              <a:t>Which means disability inclusion is something that </a:t>
            </a:r>
            <a:r>
              <a:rPr lang="en-AU" b="1" dirty="0"/>
              <a:t>touches every community, every council area and every stage of life.</a:t>
            </a:r>
            <a:endParaRPr lang="en-AU" dirty="0"/>
          </a:p>
          <a:p>
            <a:r>
              <a:rPr lang="en-AU" dirty="0"/>
              <a:t>When we talk about education, most people immediately think about schools or universities. But inclusive learning doesn’t just happen in classrooms, it happens in communities. And that’s exactly where local government plays a powerful role.</a:t>
            </a:r>
          </a:p>
          <a:p>
            <a:r>
              <a:rPr lang="en-AU" dirty="0"/>
              <a:t>In reality, education lifts wellbeing and economic security across life, it underpins later employment and health outcomes in the Australia’s Disability Strategy Outcomes Framework. And the local benefits are tangible: when councils normalise inclusive learning in libraries, youth hubs and community centres, we see earlier literacy gains, stronger social participation and more positive community attitudes, the building blocks of an inclusive city.</a:t>
            </a:r>
          </a:p>
          <a:p>
            <a:r>
              <a:rPr lang="en-AU" dirty="0"/>
              <a:t>So I’d like to start by clearing up </a:t>
            </a:r>
            <a:r>
              <a:rPr lang="en-AU" b="1" dirty="0"/>
              <a:t>three common myths.</a:t>
            </a:r>
            <a:endParaRPr lang="en-AU" dirty="0"/>
          </a:p>
        </p:txBody>
      </p:sp>
      <p:sp>
        <p:nvSpPr>
          <p:cNvPr id="4" name="Slide Number Placeholder 3"/>
          <p:cNvSpPr>
            <a:spLocks noGrp="1"/>
          </p:cNvSpPr>
          <p:nvPr>
            <p:ph type="sldNum" sz="quarter" idx="5"/>
          </p:nvPr>
        </p:nvSpPr>
        <p:spPr/>
        <p:txBody>
          <a:bodyPr/>
          <a:lstStyle/>
          <a:p>
            <a:fld id="{2075A900-6D2C-4B4B-B2CD-10F550E7E412}" type="slidenum">
              <a:rPr lang="en-AU" smtClean="0"/>
              <a:t>2</a:t>
            </a:fld>
            <a:endParaRPr lang="en-AU"/>
          </a:p>
        </p:txBody>
      </p:sp>
    </p:spTree>
    <p:extLst>
      <p:ext uri="{BB962C8B-B14F-4D97-AF65-F5344CB8AC3E}">
        <p14:creationId xmlns:p14="http://schemas.microsoft.com/office/powerpoint/2010/main" val="196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first myth is that education isn’t a council responsibility. It’s true formal schooling sits with other levels of government, but learning doesn’t stop at the classroom door. Lifelong learning happens in libraries, community centres, volunteer programs and local activities—and councils run and activate those spaces every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second myth is that inclusion programs need big budgets. In reality, most wins come from simple tweaks to what we already do—clear access information, sensory‑friendly setups, flexible formats, and welcoming support people. Small changes, big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third myth is that specialist services should handle this. Specialist supports matter, and we partner with them, but people with disability are also community members who use mainstream council spaces and programs. Inclusion happens when everyday services are accessible to everyone.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Councils are not the education system — but we are a critical part of the learning ecosystem.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make learning physically and socially accessible through our buildings, programs and communications, and we bring partners together—schools, TAFEs, NDIS providers and employers, while tracking progress through our DAIP. We build capacity by offering early literacy, life skills, digital and financial capability, and practical transition supports that schools can’t always resource alone. And we act as a navigator, pointing families to the right help.</a:t>
            </a:r>
          </a:p>
        </p:txBody>
      </p:sp>
      <p:sp>
        <p:nvSpPr>
          <p:cNvPr id="4" name="Slide Number Placeholder 3"/>
          <p:cNvSpPr>
            <a:spLocks noGrp="1"/>
          </p:cNvSpPr>
          <p:nvPr>
            <p:ph type="sldNum" sz="quarter" idx="5"/>
          </p:nvPr>
        </p:nvSpPr>
        <p:spPr/>
        <p:txBody>
          <a:bodyPr/>
          <a:lstStyle/>
          <a:p>
            <a:fld id="{2075A900-6D2C-4B4B-B2CD-10F550E7E412}" type="slidenum">
              <a:rPr lang="en-AU" smtClean="0"/>
              <a:t>3</a:t>
            </a:fld>
            <a:endParaRPr lang="en-AU"/>
          </a:p>
        </p:txBody>
      </p:sp>
    </p:spTree>
    <p:extLst>
      <p:ext uri="{BB962C8B-B14F-4D97-AF65-F5344CB8AC3E}">
        <p14:creationId xmlns:p14="http://schemas.microsoft.com/office/powerpoint/2010/main" val="383275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illustrate why this matters, I’d like to share a short story. A family once contacted council looking for guidance. Their son had recently finished school. He had an intellectual disability and had been well supported during his education. But when school ended, the structure that had supported their </a:t>
            </a:r>
            <a:r>
              <a:rPr lang="en-AU" dirty="0" err="1"/>
              <a:t>sondisappeared</a:t>
            </a:r>
            <a:r>
              <a:rPr lang="en-AU" dirty="0"/>
              <a:t>. Suddenly the family were navigating multiple systems – disability services, employment programs and community activities. All run by different organisations. They described the experience as “falling off a cliff after school. ”What they needed wasn’t necessarily another program. They needed someone to help connect the dots. Understanding: what opportunities existed locally who to talk to and where their son could continue building skills and confidence. And often, that first point of connection is local government.</a:t>
            </a:r>
          </a:p>
          <a:p>
            <a:endParaRPr lang="en-AU" dirty="0"/>
          </a:p>
        </p:txBody>
      </p:sp>
      <p:sp>
        <p:nvSpPr>
          <p:cNvPr id="4" name="Slide Number Placeholder 3"/>
          <p:cNvSpPr>
            <a:spLocks noGrp="1"/>
          </p:cNvSpPr>
          <p:nvPr>
            <p:ph type="sldNum" sz="quarter" idx="5"/>
          </p:nvPr>
        </p:nvSpPr>
        <p:spPr/>
        <p:txBody>
          <a:bodyPr/>
          <a:lstStyle/>
          <a:p>
            <a:fld id="{2075A900-6D2C-4B4B-B2CD-10F550E7E412}" type="slidenum">
              <a:rPr lang="en-AU" smtClean="0"/>
              <a:t>4</a:t>
            </a:fld>
            <a:endParaRPr lang="en-AU"/>
          </a:p>
        </p:txBody>
      </p:sp>
    </p:spTree>
    <p:extLst>
      <p:ext uri="{BB962C8B-B14F-4D97-AF65-F5344CB8AC3E}">
        <p14:creationId xmlns:p14="http://schemas.microsoft.com/office/powerpoint/2010/main" val="156081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way to think about this challenge is as an </a:t>
            </a:r>
            <a:r>
              <a:rPr lang="en-AU" b="1" dirty="0"/>
              <a:t>ecosystem of responsibility.</a:t>
            </a:r>
            <a:endParaRPr lang="en-AU" dirty="0"/>
          </a:p>
          <a:p>
            <a:r>
              <a:rPr lang="en-AU" dirty="0"/>
              <a:t>As we’ve heard earlier today:</a:t>
            </a:r>
          </a:p>
          <a:p>
            <a:r>
              <a:rPr lang="en-AU" dirty="0"/>
              <a:t>The </a:t>
            </a:r>
            <a:r>
              <a:rPr lang="en-AU" b="1" dirty="0"/>
              <a:t>Commonwealth</a:t>
            </a:r>
            <a:r>
              <a:rPr lang="en-AU" dirty="0"/>
              <a:t> sets national strategy and rights frameworks.</a:t>
            </a:r>
          </a:p>
          <a:p>
            <a:r>
              <a:rPr lang="en-AU" b="1" dirty="0"/>
              <a:t>State governments</a:t>
            </a:r>
            <a:r>
              <a:rPr lang="en-AU" dirty="0"/>
              <a:t> manage formal education systems.</a:t>
            </a:r>
          </a:p>
          <a:p>
            <a:r>
              <a:rPr lang="en-AU" dirty="0"/>
              <a:t>And </a:t>
            </a:r>
            <a:r>
              <a:rPr lang="en-AU" b="1" dirty="0"/>
              <a:t>local government sits closest to community life.</a:t>
            </a:r>
            <a:endParaRPr lang="en-AU" dirty="0"/>
          </a:p>
          <a:p>
            <a:r>
              <a:rPr lang="en-AU" dirty="0"/>
              <a:t>Councils provide the </a:t>
            </a:r>
            <a:r>
              <a:rPr lang="en-AU" b="1" dirty="0"/>
              <a:t>places, programs and information</a:t>
            </a:r>
            <a:r>
              <a:rPr lang="en-AU" dirty="0"/>
              <a:t> where learning continues beyond school.</a:t>
            </a:r>
          </a:p>
          <a:p>
            <a:r>
              <a:rPr lang="en-AU" dirty="0"/>
              <a:t>From a policy perspective the system makes sense. But from a family perspective, it can feel like navigating a maze. </a:t>
            </a:r>
          </a:p>
          <a:p>
            <a:r>
              <a:rPr lang="en-AU" dirty="0"/>
              <a:t>Which is where local government can play a valuable role as a </a:t>
            </a:r>
            <a:r>
              <a:rPr lang="en-AU" b="1" dirty="0"/>
              <a:t>connector.</a:t>
            </a:r>
            <a:endParaRPr lang="en-AU" dirty="0"/>
          </a:p>
          <a:p>
            <a:endParaRPr lang="en-AU" dirty="0"/>
          </a:p>
        </p:txBody>
      </p:sp>
      <p:sp>
        <p:nvSpPr>
          <p:cNvPr id="4" name="Slide Number Placeholder 3"/>
          <p:cNvSpPr>
            <a:spLocks noGrp="1"/>
          </p:cNvSpPr>
          <p:nvPr>
            <p:ph type="sldNum" sz="quarter" idx="5"/>
          </p:nvPr>
        </p:nvSpPr>
        <p:spPr/>
        <p:txBody>
          <a:bodyPr/>
          <a:lstStyle/>
          <a:p>
            <a:fld id="{2075A900-6D2C-4B4B-B2CD-10F550E7E412}" type="slidenum">
              <a:rPr lang="en-AU" smtClean="0"/>
              <a:t>5</a:t>
            </a:fld>
            <a:endParaRPr lang="en-AU"/>
          </a:p>
        </p:txBody>
      </p:sp>
    </p:spTree>
    <p:extLst>
      <p:ext uri="{BB962C8B-B14F-4D97-AF65-F5344CB8AC3E}">
        <p14:creationId xmlns:p14="http://schemas.microsoft.com/office/powerpoint/2010/main" val="334399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7C24-DF62-1FED-7DD3-FD23375BE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4052F-D501-C7F4-6719-1FB2B17C8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F4EA5-8E7B-126B-DE6B-60C9A9276FBF}"/>
              </a:ext>
            </a:extLst>
          </p:cNvPr>
          <p:cNvSpPr>
            <a:spLocks noGrp="1"/>
          </p:cNvSpPr>
          <p:nvPr>
            <p:ph type="body" idx="1"/>
          </p:nvPr>
        </p:nvSpPr>
        <p:spPr/>
        <p:txBody>
          <a:bodyPr/>
          <a:lstStyle/>
          <a:p>
            <a:pPr fontAlgn="t"/>
            <a:r>
              <a:rPr lang="en-AU" sz="1200" b="0" i="0" kern="1200" dirty="0">
                <a:solidFill>
                  <a:schemeClr val="tx1"/>
                </a:solidFill>
                <a:effectLst/>
                <a:latin typeface="+mn-lt"/>
                <a:ea typeface="+mn-ea"/>
                <a:cs typeface="+mn-cs"/>
              </a:rPr>
              <a:t>As people move through key stages of learning  </a:t>
            </a:r>
            <a:r>
              <a:rPr lang="en-AU" sz="1200" b="1" i="0" kern="1200" dirty="0">
                <a:solidFill>
                  <a:schemeClr val="tx1"/>
                </a:solidFill>
                <a:effectLst/>
                <a:latin typeface="+mn-lt"/>
                <a:ea typeface="+mn-ea"/>
                <a:cs typeface="+mn-cs"/>
              </a:rPr>
              <a:t>Early Learning → School → Post‑School Pathways → Lifelong Learning</a:t>
            </a:r>
            <a:r>
              <a:rPr lang="en-AU" sz="1200" b="0" i="0" kern="1200" dirty="0">
                <a:solidFill>
                  <a:schemeClr val="tx1"/>
                </a:solidFill>
                <a:effectLst/>
                <a:latin typeface="+mn-lt"/>
                <a:ea typeface="+mn-ea"/>
                <a:cs typeface="+mn-cs"/>
              </a:rPr>
              <a:t>  they encounter transition points that can be particularly challenging.</a:t>
            </a:r>
          </a:p>
          <a:p>
            <a:pPr fontAlgn="t"/>
            <a:r>
              <a:rPr lang="en-AU" sz="1200" b="0" i="0" kern="1200" dirty="0">
                <a:solidFill>
                  <a:schemeClr val="tx1"/>
                </a:solidFill>
                <a:effectLst/>
                <a:latin typeface="+mn-lt"/>
                <a:ea typeface="+mn-ea"/>
                <a:cs typeface="+mn-cs"/>
              </a:rPr>
              <a:t>Community attitudes, information gaps, and complex systems can act like </a:t>
            </a:r>
            <a:r>
              <a:rPr lang="en-AU" sz="1200" b="1" i="0" kern="1200" dirty="0">
                <a:solidFill>
                  <a:schemeClr val="tx1"/>
                </a:solidFill>
                <a:effectLst/>
                <a:latin typeface="+mn-lt"/>
                <a:ea typeface="+mn-ea"/>
                <a:cs typeface="+mn-cs"/>
              </a:rPr>
              <a:t>barriers or bumps in the road</a:t>
            </a:r>
            <a:r>
              <a:rPr lang="en-AU" sz="1200" b="0" i="0" kern="1200" dirty="0">
                <a:solidFill>
                  <a:schemeClr val="tx1"/>
                </a:solidFill>
                <a:effectLst/>
                <a:latin typeface="+mn-lt"/>
                <a:ea typeface="+mn-ea"/>
                <a:cs typeface="+mn-cs"/>
              </a:rPr>
              <a:t>, making it harder to move confidently from one stage to the next.</a:t>
            </a:r>
          </a:p>
          <a:p>
            <a:pPr fontAlgn="t"/>
            <a:r>
              <a:rPr lang="en-AU" sz="1200" b="0" i="0" kern="1200" dirty="0">
                <a:solidFill>
                  <a:schemeClr val="tx1"/>
                </a:solidFill>
                <a:effectLst/>
                <a:latin typeface="+mn-lt"/>
                <a:ea typeface="+mn-ea"/>
                <a:cs typeface="+mn-cs"/>
              </a:rPr>
              <a:t>One of the biggest challenges is the transition </a:t>
            </a:r>
            <a:r>
              <a:rPr lang="en-AU" sz="1200" b="1" i="0" kern="1200" dirty="0">
                <a:solidFill>
                  <a:schemeClr val="tx1"/>
                </a:solidFill>
                <a:effectLst/>
                <a:latin typeface="+mn-lt"/>
                <a:ea typeface="+mn-ea"/>
                <a:cs typeface="+mn-cs"/>
              </a:rPr>
              <a:t>from school into adulthood</a:t>
            </a:r>
            <a:r>
              <a:rPr lang="en-AU" sz="1200" b="0" i="0" kern="1200" dirty="0">
                <a:solidFill>
                  <a:schemeClr val="tx1"/>
                </a:solidFill>
                <a:effectLst/>
                <a:latin typeface="+mn-lt"/>
                <a:ea typeface="+mn-ea"/>
                <a:cs typeface="+mn-cs"/>
              </a:rPr>
              <a:t> a point where many young people and families feel unsure about what comes next.</a:t>
            </a:r>
          </a:p>
          <a:p>
            <a:pPr fontAlgn="t"/>
            <a:r>
              <a:rPr lang="en-AU" sz="1200" b="0" i="0" kern="1200" dirty="0">
                <a:solidFill>
                  <a:schemeClr val="tx1"/>
                </a:solidFill>
                <a:effectLst/>
                <a:latin typeface="+mn-lt"/>
                <a:ea typeface="+mn-ea"/>
                <a:cs typeface="+mn-cs"/>
              </a:rPr>
              <a:t>This is where </a:t>
            </a:r>
            <a:r>
              <a:rPr lang="en-AU" sz="1200" b="1" i="0" kern="1200" dirty="0">
                <a:solidFill>
                  <a:schemeClr val="tx1"/>
                </a:solidFill>
                <a:effectLst/>
                <a:latin typeface="+mn-lt"/>
                <a:ea typeface="+mn-ea"/>
                <a:cs typeface="+mn-cs"/>
              </a:rPr>
              <a:t>local government plays a vital role</a:t>
            </a:r>
            <a:r>
              <a:rPr lang="en-AU" sz="1200" b="0" i="0" kern="1200" dirty="0">
                <a:solidFill>
                  <a:schemeClr val="tx1"/>
                </a:solidFill>
                <a:effectLst/>
                <a:latin typeface="+mn-lt"/>
                <a:ea typeface="+mn-ea"/>
                <a:cs typeface="+mn-cs"/>
              </a:rPr>
              <a:t>:</a:t>
            </a: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Helping to </a:t>
            </a:r>
            <a:r>
              <a:rPr lang="en-AU" sz="1200" b="1" i="0" kern="1200" dirty="0">
                <a:solidFill>
                  <a:schemeClr val="tx1"/>
                </a:solidFill>
                <a:effectLst/>
                <a:latin typeface="+mn-lt"/>
                <a:ea typeface="+mn-ea"/>
                <a:cs typeface="+mn-cs"/>
              </a:rPr>
              <a:t>smooth the pathway</a:t>
            </a:r>
            <a:r>
              <a:rPr lang="en-AU" sz="1200" b="0" i="0" kern="1200" dirty="0">
                <a:solidFill>
                  <a:schemeClr val="tx1"/>
                </a:solidFill>
                <a:effectLst/>
                <a:latin typeface="+mn-lt"/>
                <a:ea typeface="+mn-ea"/>
                <a:cs typeface="+mn-cs"/>
              </a:rPr>
              <a:t>, connect residents to supports, and ensure learning and participation continue beyond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a:extLst>
              <a:ext uri="{FF2B5EF4-FFF2-40B4-BE49-F238E27FC236}">
                <a16:creationId xmlns:a16="http://schemas.microsoft.com/office/drawing/2014/main" id="{A226EA13-473D-8E75-DFD8-94E800ED9DBF}"/>
              </a:ext>
            </a:extLst>
          </p:cNvPr>
          <p:cNvSpPr>
            <a:spLocks noGrp="1"/>
          </p:cNvSpPr>
          <p:nvPr>
            <p:ph type="sldNum" sz="quarter" idx="5"/>
          </p:nvPr>
        </p:nvSpPr>
        <p:spPr/>
        <p:txBody>
          <a:bodyPr/>
          <a:lstStyle/>
          <a:p>
            <a:fld id="{2075A900-6D2C-4B4B-B2CD-10F550E7E412}" type="slidenum">
              <a:rPr lang="en-AU" smtClean="0"/>
              <a:t>6</a:t>
            </a:fld>
            <a:endParaRPr lang="en-AU"/>
          </a:p>
        </p:txBody>
      </p:sp>
    </p:spTree>
    <p:extLst>
      <p:ext uri="{BB962C8B-B14F-4D97-AF65-F5344CB8AC3E}">
        <p14:creationId xmlns:p14="http://schemas.microsoft.com/office/powerpoint/2010/main" val="148345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Local government plays a unique role because it sits </a:t>
            </a:r>
            <a:r>
              <a:rPr lang="en-AU" b="1" dirty="0"/>
              <a:t>closest to everyday community life.</a:t>
            </a:r>
            <a:endParaRPr lang="en-AU" dirty="0"/>
          </a:p>
          <a:p>
            <a:r>
              <a:rPr lang="en-AU" dirty="0"/>
              <a:t>Councils provide:</a:t>
            </a:r>
          </a:p>
          <a:p>
            <a:r>
              <a:rPr lang="en-AU" dirty="0"/>
              <a:t>libraries and community hubs</a:t>
            </a:r>
            <a:br>
              <a:rPr lang="en-AU" dirty="0"/>
            </a:br>
            <a:r>
              <a:rPr lang="en-AU" dirty="0"/>
              <a:t>local programs that build life skills</a:t>
            </a:r>
            <a:br>
              <a:rPr lang="en-AU" dirty="0"/>
            </a:br>
            <a:r>
              <a:rPr lang="en-AU" dirty="0"/>
              <a:t>accessible information</a:t>
            </a:r>
            <a:br>
              <a:rPr lang="en-AU" dirty="0"/>
            </a:br>
            <a:r>
              <a:rPr lang="en-AU" dirty="0"/>
              <a:t>and connections to services and opportunities.</a:t>
            </a:r>
          </a:p>
          <a:p>
            <a:r>
              <a:rPr lang="en-AU" dirty="0"/>
              <a:t>For many residents, council is simply </a:t>
            </a:r>
            <a:r>
              <a:rPr lang="en-AU" b="1" dirty="0"/>
              <a:t>the most visible and accessible level of government.</a:t>
            </a:r>
            <a:endParaRPr lang="en-AU" dirty="0"/>
          </a:p>
          <a:p>
            <a:r>
              <a:rPr lang="en-AU" dirty="0"/>
              <a:t>Sometimes the most valuable role a council plays is helping people </a:t>
            </a:r>
            <a:r>
              <a:rPr lang="en-AU" b="1" dirty="0"/>
              <a:t>navigate what already exists.</a:t>
            </a:r>
            <a:endParaRPr lang="en-AU" dirty="0"/>
          </a:p>
          <a:p>
            <a:endParaRPr lang="en-AU" dirty="0"/>
          </a:p>
        </p:txBody>
      </p:sp>
      <p:sp>
        <p:nvSpPr>
          <p:cNvPr id="4" name="Slide Number Placeholder 3"/>
          <p:cNvSpPr>
            <a:spLocks noGrp="1"/>
          </p:cNvSpPr>
          <p:nvPr>
            <p:ph type="sldNum" sz="quarter" idx="5"/>
          </p:nvPr>
        </p:nvSpPr>
        <p:spPr/>
        <p:txBody>
          <a:bodyPr/>
          <a:lstStyle/>
          <a:p>
            <a:fld id="{2075A900-6D2C-4B4B-B2CD-10F550E7E412}" type="slidenum">
              <a:rPr lang="en-AU" smtClean="0"/>
              <a:t>7</a:t>
            </a:fld>
            <a:endParaRPr lang="en-AU"/>
          </a:p>
        </p:txBody>
      </p:sp>
    </p:spTree>
    <p:extLst>
      <p:ext uri="{BB962C8B-B14F-4D97-AF65-F5344CB8AC3E}">
        <p14:creationId xmlns:p14="http://schemas.microsoft.com/office/powerpoint/2010/main" val="364064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many practical ways councils already support inclusive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At the City of Playford,  Life Skills programs such as Everyday Money Skills support people with intellectual disability to build financial literacy and independence. This is a free online learning platform covering relevant topics such as : Recognising money, Income and expenses, Protecting money, Saving money, Borrowing, Budgeting. Everyday Money Skills was co‑designed with people with disability, built from a pilot created in collaboration and part‑funded by an external grant.  Councils can use this free program from the City of Playford website (search Everyday Money Skills), with downloadable trainer and learner guides, and run it as small group sessions in libraries or community centres, or as 1:1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Playford’ Look ’n Cook is a cookbook and short videos with visual step‑by‑step recipes, co designed with people with disability. Utilising visual instructions to help people develop cooking skills and confidence in the kitchen.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City of Stirling in Western Australia are running Inclusive literacy programs such as Auslan Storytime in partnership with Deaf Connect, where children learn literacy while also learning inclusive communication. What these examples show is that inclusive learning initiatives are often simple adaptations of existing programs. Not massive new services. Sometimes it’s about designing programs so everyone can participate.</a:t>
            </a:r>
          </a:p>
          <a:p>
            <a:endParaRPr lang="en-AU" dirty="0"/>
          </a:p>
          <a:p>
            <a:r>
              <a:rPr lang="en-AU" dirty="0"/>
              <a:t>Facilities + programs + information, when all three move together, participation lifts. DAIPs help us plan, resource and report that movement.</a:t>
            </a:r>
          </a:p>
          <a:p>
            <a:endParaRPr lang="en-AU" dirty="0"/>
          </a:p>
          <a:p>
            <a:r>
              <a:rPr lang="en-AU" dirty="0"/>
              <a:t>Most inclusive learning initiatives are not new services — they are inclusive versions of programs councils already run.</a:t>
            </a:r>
          </a:p>
        </p:txBody>
      </p:sp>
      <p:sp>
        <p:nvSpPr>
          <p:cNvPr id="4" name="Slide Number Placeholder 3"/>
          <p:cNvSpPr>
            <a:spLocks noGrp="1"/>
          </p:cNvSpPr>
          <p:nvPr>
            <p:ph type="sldNum" sz="quarter" idx="5"/>
          </p:nvPr>
        </p:nvSpPr>
        <p:spPr/>
        <p:txBody>
          <a:bodyPr/>
          <a:lstStyle/>
          <a:p>
            <a:fld id="{2075A900-6D2C-4B4B-B2CD-10F550E7E412}" type="slidenum">
              <a:rPr lang="en-AU" smtClean="0"/>
              <a:t>8</a:t>
            </a:fld>
            <a:endParaRPr lang="en-AU"/>
          </a:p>
        </p:txBody>
      </p:sp>
    </p:spTree>
    <p:extLst>
      <p:ext uri="{BB962C8B-B14F-4D97-AF65-F5344CB8AC3E}">
        <p14:creationId xmlns:p14="http://schemas.microsoft.com/office/powerpoint/2010/main" val="329213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C0D12-DDA4-AFAE-972A-497A9B52A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50DA4-76A7-D036-EDDF-A1C95F082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64ABA-7443-3F30-D73F-BC7E49B982FC}"/>
              </a:ext>
            </a:extLst>
          </p:cNvPr>
          <p:cNvSpPr>
            <a:spLocks noGrp="1"/>
          </p:cNvSpPr>
          <p:nvPr>
            <p:ph type="body" idx="1"/>
          </p:nvPr>
        </p:nvSpPr>
        <p:spPr/>
        <p:txBody>
          <a:bodyPr/>
          <a:lstStyle/>
          <a:p>
            <a:r>
              <a:rPr lang="en-AU" dirty="0"/>
              <a:t>One area where councils can make a particularly meaningful contribution is supporting young people transitioning from school into adulthood. For many young people with disability, the end of school is one of the biggest cliff edges in the disability support system. </a:t>
            </a:r>
          </a:p>
          <a:p>
            <a:r>
              <a:rPr lang="en-AU" dirty="0"/>
              <a:t>Councils can help bridge this gap through:</a:t>
            </a:r>
          </a:p>
          <a:p>
            <a:r>
              <a:rPr lang="en-AU" dirty="0"/>
              <a:t>Workplace/Industry tours of council services</a:t>
            </a:r>
          </a:p>
          <a:p>
            <a:r>
              <a:rPr lang="en-AU" dirty="0"/>
              <a:t>volunteer opportunities in libraries and events</a:t>
            </a:r>
          </a:p>
          <a:p>
            <a:r>
              <a:rPr lang="en-AU" dirty="0"/>
              <a:t>youth leadership </a:t>
            </a:r>
          </a:p>
          <a:p>
            <a:r>
              <a:rPr lang="en-AU" dirty="0"/>
              <a:t>community programs.</a:t>
            </a:r>
          </a:p>
          <a:p>
            <a:r>
              <a:rPr lang="en-AU" dirty="0"/>
              <a:t>These experiences build confidence, work readiness and community connections. And sometimes they open doors to employment pathways that people might never have considered.</a:t>
            </a:r>
          </a:p>
          <a:p>
            <a:endParaRPr lang="en-AU" dirty="0"/>
          </a:p>
        </p:txBody>
      </p:sp>
      <p:sp>
        <p:nvSpPr>
          <p:cNvPr id="4" name="Slide Number Placeholder 3">
            <a:extLst>
              <a:ext uri="{FF2B5EF4-FFF2-40B4-BE49-F238E27FC236}">
                <a16:creationId xmlns:a16="http://schemas.microsoft.com/office/drawing/2014/main" id="{1089728F-FCA0-5C9D-C5C1-04B5A7E3607B}"/>
              </a:ext>
            </a:extLst>
          </p:cNvPr>
          <p:cNvSpPr>
            <a:spLocks noGrp="1"/>
          </p:cNvSpPr>
          <p:nvPr>
            <p:ph type="sldNum" sz="quarter" idx="5"/>
          </p:nvPr>
        </p:nvSpPr>
        <p:spPr/>
        <p:txBody>
          <a:bodyPr/>
          <a:lstStyle/>
          <a:p>
            <a:fld id="{2075A900-6D2C-4B4B-B2CD-10F550E7E412}" type="slidenum">
              <a:rPr lang="en-AU" smtClean="0"/>
              <a:t>9</a:t>
            </a:fld>
            <a:endParaRPr lang="en-AU"/>
          </a:p>
        </p:txBody>
      </p:sp>
    </p:spTree>
    <p:extLst>
      <p:ext uri="{BB962C8B-B14F-4D97-AF65-F5344CB8AC3E}">
        <p14:creationId xmlns:p14="http://schemas.microsoft.com/office/powerpoint/2010/main" val="1161169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6719605"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blipFill dpi="0" rotWithShape="1">
            <a:blip r:embed="rId2"/>
            <a:srcRect/>
            <a:stretch>
              <a:fillRect l="-74363" r="-637"/>
            </a:stretch>
          </a:blipFill>
          <a:ln w="6350" cap="flat">
            <a:noFill/>
            <a:prstDash val="solid"/>
            <a:miter/>
          </a:ln>
        </p:spPr>
        <p:txBody>
          <a:bodyPr rtlCol="0" anchor="ctr"/>
          <a:lstStyle/>
          <a:p>
            <a:endParaRPr lang="en-US">
              <a:blipFill>
                <a:blip r:embed="rId3"/>
                <a:stretch>
                  <a:fillRect/>
                </a:stretch>
              </a:blipFill>
            </a:endParaRPr>
          </a:p>
        </p:txBody>
      </p:sp>
      <p:pic>
        <p:nvPicPr>
          <p:cNvPr id="12" name="Graphic 11">
            <a:extLst>
              <a:ext uri="{FF2B5EF4-FFF2-40B4-BE49-F238E27FC236}">
                <a16:creationId xmlns:a16="http://schemas.microsoft.com/office/drawing/2014/main" id="{F8E99541-E61E-691B-D2E9-BD03D7143C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8272" y="0"/>
            <a:ext cx="5130800" cy="6858000"/>
          </a:xfrm>
          <a:prstGeom prst="rect">
            <a:avLst/>
          </a:prstGeom>
        </p:spPr>
      </p:pic>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6">
            <a:extLst>
              <a:ext uri="{96DAC541-7B7A-43D3-8B79-37D633B846F1}">
                <asvg:svgBlip xmlns:asvg="http://schemas.microsoft.com/office/drawing/2016/SVG/main" r:embed="rId7"/>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16" name="Rounded Rectangle 15">
            <a:extLst>
              <a:ext uri="{FF2B5EF4-FFF2-40B4-BE49-F238E27FC236}">
                <a16:creationId xmlns:a16="http://schemas.microsoft.com/office/drawing/2014/main" id="{400CA526-56BD-00D6-3850-50CD64D42B9A}"/>
              </a:ext>
            </a:extLst>
          </p:cNvPr>
          <p:cNvSpPr/>
          <p:nvPr userDrawn="1"/>
        </p:nvSpPr>
        <p:spPr>
          <a:xfrm>
            <a:off x="6938630" y="4765919"/>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btitle 2">
            <a:extLst>
              <a:ext uri="{FF2B5EF4-FFF2-40B4-BE49-F238E27FC236}">
                <a16:creationId xmlns:a16="http://schemas.microsoft.com/office/drawing/2014/main" id="{31D506B6-AD3C-9E5D-695C-4284ADBBDC09}"/>
              </a:ext>
            </a:extLst>
          </p:cNvPr>
          <p:cNvSpPr txBox="1">
            <a:spLocks/>
          </p:cNvSpPr>
          <p:nvPr userDrawn="1"/>
        </p:nvSpPr>
        <p:spPr>
          <a:xfrm>
            <a:off x="8262344" y="5095559"/>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nchor="ct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2504165"/>
            <a:ext cx="5257800" cy="2169825"/>
          </a:xfrm>
        </p:spPr>
        <p:txBody>
          <a:bodyPr wrap="square" anchor="b">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a:t>
            </a:r>
            <a:br>
              <a:rPr lang="en-GB" dirty="0"/>
            </a:br>
            <a:r>
              <a:rPr lang="en-GB" dirty="0"/>
              <a:t>Title over two</a:t>
            </a:r>
            <a:br>
              <a:rPr lang="en-GB" dirty="0"/>
            </a:br>
            <a:r>
              <a:rPr lang="en-GB" dirty="0"/>
              <a:t>or three lines]</a:t>
            </a:r>
          </a:p>
        </p:txBody>
      </p:sp>
      <p:sp>
        <p:nvSpPr>
          <p:cNvPr id="28" name="Text Placeholder 27">
            <a:extLst>
              <a:ext uri="{FF2B5EF4-FFF2-40B4-BE49-F238E27FC236}">
                <a16:creationId xmlns:a16="http://schemas.microsoft.com/office/drawing/2014/main" id="{0CA4E751-6539-323B-B5DD-271B49970E49}"/>
              </a:ext>
            </a:extLst>
          </p:cNvPr>
          <p:cNvSpPr>
            <a:spLocks noGrp="1"/>
          </p:cNvSpPr>
          <p:nvPr>
            <p:ph type="body" sz="quarter" idx="11" hasCustomPrompt="1"/>
          </p:nvPr>
        </p:nvSpPr>
        <p:spPr>
          <a:xfrm>
            <a:off x="8262344" y="5419316"/>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9" name="Text Placeholder 27">
            <a:extLst>
              <a:ext uri="{FF2B5EF4-FFF2-40B4-BE49-F238E27FC236}">
                <a16:creationId xmlns:a16="http://schemas.microsoft.com/office/drawing/2014/main" id="{DA3FF118-1C54-F4CE-78B0-AEFD871ED3F2}"/>
              </a:ext>
            </a:extLst>
          </p:cNvPr>
          <p:cNvSpPr>
            <a:spLocks noGrp="1"/>
          </p:cNvSpPr>
          <p:nvPr>
            <p:ph type="body" sz="quarter" idx="12" hasCustomPrompt="1"/>
          </p:nvPr>
        </p:nvSpPr>
        <p:spPr>
          <a:xfrm>
            <a:off x="8262344" y="5708428"/>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3" name="Picture Placeholder 2">
            <a:extLst>
              <a:ext uri="{FF2B5EF4-FFF2-40B4-BE49-F238E27FC236}">
                <a16:creationId xmlns:a16="http://schemas.microsoft.com/office/drawing/2014/main" id="{74EB54CB-FC15-0484-5895-50545B7B5B75}"/>
              </a:ext>
            </a:extLst>
          </p:cNvPr>
          <p:cNvSpPr>
            <a:spLocks noGrp="1"/>
          </p:cNvSpPr>
          <p:nvPr>
            <p:ph type="pic" sz="quarter" idx="15"/>
          </p:nvPr>
        </p:nvSpPr>
        <p:spPr>
          <a:xfrm>
            <a:off x="7114965" y="5021770"/>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spTree>
    <p:extLst>
      <p:ext uri="{BB962C8B-B14F-4D97-AF65-F5344CB8AC3E}">
        <p14:creationId xmlns:p14="http://schemas.microsoft.com/office/powerpoint/2010/main" val="3991900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6B9B1D-7CC3-B422-1203-07576AC4F15B}"/>
              </a:ext>
            </a:extLst>
          </p:cNvPr>
          <p:cNvSpPr/>
          <p:nvPr userDrawn="1"/>
        </p:nvSpPr>
        <p:spPr>
          <a:xfrm>
            <a:off x="-6724" y="-6725"/>
            <a:ext cx="12198724" cy="6876000"/>
          </a:xfrm>
          <a:prstGeom prst="rect">
            <a:avLst/>
          </a:prstGeom>
          <a:solidFill>
            <a:srgbClr val="062E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1049481" y="2995050"/>
            <a:ext cx="5670296" cy="1754326"/>
          </a:xfrm>
        </p:spPr>
        <p:txBody>
          <a:bodyPr wrap="square" anchor="b">
            <a:spAutoFit/>
          </a:bodyPr>
          <a:lstStyle>
            <a:lvl1pPr>
              <a:defRPr sz="6000" b="1">
                <a:solidFill>
                  <a:schemeClr val="bg1"/>
                </a:solidFill>
                <a:latin typeface="Arial" panose="020B0604020202020204" pitchFamily="34" charset="0"/>
                <a:cs typeface="Arial" panose="020B0604020202020204" pitchFamily="34" charset="0"/>
              </a:defRPr>
            </a:lvl1pPr>
          </a:lstStyle>
          <a:p>
            <a:r>
              <a:rPr lang="en-GB" dirty="0"/>
              <a:t>[End slide title goes here]</a:t>
            </a:r>
            <a:endParaRPr lang="en-US" dirty="0"/>
          </a:p>
        </p:txBody>
      </p:sp>
      <p:sp>
        <p:nvSpPr>
          <p:cNvPr id="66" name="TextBox 65">
            <a:extLst>
              <a:ext uri="{FF2B5EF4-FFF2-40B4-BE49-F238E27FC236}">
                <a16:creationId xmlns:a16="http://schemas.microsoft.com/office/drawing/2014/main" id="{78358D79-83C5-9E2C-47B5-31ED2D714A4D}"/>
              </a:ext>
            </a:extLst>
          </p:cNvPr>
          <p:cNvSpPr txBox="1"/>
          <p:nvPr userDrawn="1"/>
        </p:nvSpPr>
        <p:spPr>
          <a:xfrm>
            <a:off x="8187070" y="-815163"/>
            <a:ext cx="184731" cy="369332"/>
          </a:xfrm>
          <a:prstGeom prst="rect">
            <a:avLst/>
          </a:prstGeom>
          <a:noFill/>
        </p:spPr>
        <p:txBody>
          <a:bodyPr wrap="none" rtlCol="0">
            <a:spAutoFit/>
          </a:bodyPr>
          <a:lstStyle/>
          <a:p>
            <a:endParaRPr lang="en-US" dirty="0"/>
          </a:p>
        </p:txBody>
      </p:sp>
      <p:sp>
        <p:nvSpPr>
          <p:cNvPr id="5" name="Freeform 4">
            <a:extLst>
              <a:ext uri="{FF2B5EF4-FFF2-40B4-BE49-F238E27FC236}">
                <a16:creationId xmlns:a16="http://schemas.microsoft.com/office/drawing/2014/main" id="{2C5AF71C-66B7-0890-3BDE-F584C373A469}"/>
              </a:ext>
            </a:extLst>
          </p:cNvPr>
          <p:cNvSpPr/>
          <p:nvPr/>
        </p:nvSpPr>
        <p:spPr>
          <a:xfrm>
            <a:off x="0" y="5049189"/>
            <a:ext cx="18204" cy="23642"/>
          </a:xfrm>
          <a:custGeom>
            <a:avLst/>
            <a:gdLst>
              <a:gd name="connsiteX0" fmla="*/ 0 w 18204"/>
              <a:gd name="connsiteY0" fmla="*/ 0 h 23642"/>
              <a:gd name="connsiteX1" fmla="*/ 18205 w 18204"/>
              <a:gd name="connsiteY1" fmla="*/ 23643 h 23642"/>
              <a:gd name="connsiteX2" fmla="*/ 0 w 18204"/>
              <a:gd name="connsiteY2" fmla="*/ 6699 h 23642"/>
              <a:gd name="connsiteX3" fmla="*/ 0 w 18204"/>
              <a:gd name="connsiteY3" fmla="*/ 0 h 23642"/>
            </a:gdLst>
            <a:ahLst/>
            <a:cxnLst>
              <a:cxn ang="0">
                <a:pos x="connsiteX0" y="connsiteY0"/>
              </a:cxn>
              <a:cxn ang="0">
                <a:pos x="connsiteX1" y="connsiteY1"/>
              </a:cxn>
              <a:cxn ang="0">
                <a:pos x="connsiteX2" y="connsiteY2"/>
              </a:cxn>
              <a:cxn ang="0">
                <a:pos x="connsiteX3" y="connsiteY3"/>
              </a:cxn>
            </a:cxnLst>
            <a:rect l="l" t="t" r="r" b="b"/>
            <a:pathLst>
              <a:path w="18204" h="23642">
                <a:moveTo>
                  <a:pt x="0" y="0"/>
                </a:moveTo>
                <a:cubicBezTo>
                  <a:pt x="6068" y="7881"/>
                  <a:pt x="12137" y="15762"/>
                  <a:pt x="18205" y="23643"/>
                </a:cubicBezTo>
                <a:cubicBezTo>
                  <a:pt x="12137" y="18047"/>
                  <a:pt x="5989" y="12373"/>
                  <a:pt x="0" y="6699"/>
                </a:cubicBezTo>
                <a:lnTo>
                  <a:pt x="0" y="0"/>
                </a:lnTo>
                <a:close/>
              </a:path>
            </a:pathLst>
          </a:custGeom>
          <a:solidFill>
            <a:srgbClr val="FFFFFF"/>
          </a:solidFill>
          <a:ln w="7871"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C38784F1-E9F5-F9F2-EEBB-7DB3E9366A5D}"/>
              </a:ext>
            </a:extLst>
          </p:cNvPr>
          <p:cNvPicPr>
            <a:picLocks noChangeAspect="1"/>
          </p:cNvPicPr>
          <p:nvPr userDrawn="1"/>
        </p:nvPicPr>
        <p:blipFill>
          <a:blip r:embed="rId2">
            <a:extLst>
              <a:ext uri="{96DAC541-7B7A-43D3-8B79-37D633B846F1}">
                <asvg:svgBlip xmlns:asvg="http://schemas.microsoft.com/office/drawing/2016/SVG/main" r:embed="rId3"/>
              </a:ext>
            </a:extLst>
          </a:blip>
          <a:srcRect l="7869" t="17062" r="7735" b="18786"/>
          <a:stretch/>
        </p:blipFill>
        <p:spPr>
          <a:xfrm>
            <a:off x="1049481" y="572588"/>
            <a:ext cx="3264602" cy="1094295"/>
          </a:xfrm>
          <a:prstGeom prst="rect">
            <a:avLst/>
          </a:prstGeom>
        </p:spPr>
      </p:pic>
      <p:sp>
        <p:nvSpPr>
          <p:cNvPr id="21" name="Text Placeholder 2">
            <a:extLst>
              <a:ext uri="{FF2B5EF4-FFF2-40B4-BE49-F238E27FC236}">
                <a16:creationId xmlns:a16="http://schemas.microsoft.com/office/drawing/2014/main" id="{1CB1593F-4F77-0BD6-5601-B4D89796E7C3}"/>
              </a:ext>
            </a:extLst>
          </p:cNvPr>
          <p:cNvSpPr>
            <a:spLocks noGrp="1"/>
          </p:cNvSpPr>
          <p:nvPr>
            <p:ph type="body" idx="10" hasCustomPrompt="1"/>
          </p:nvPr>
        </p:nvSpPr>
        <p:spPr>
          <a:xfrm>
            <a:off x="1049481" y="5229750"/>
            <a:ext cx="3053721" cy="300082"/>
          </a:xfrm>
        </p:spPr>
        <p:txBody>
          <a:bodyPr wrap="square">
            <a:spAutoFit/>
          </a:bodyPr>
          <a:lstStyle>
            <a:lvl1pPr marL="0" indent="0">
              <a:buNone/>
              <a:defRPr sz="15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[Contact details or other notes]</a:t>
            </a:r>
          </a:p>
        </p:txBody>
      </p:sp>
      <p:pic>
        <p:nvPicPr>
          <p:cNvPr id="23" name="Graphic 22">
            <a:extLst>
              <a:ext uri="{FF2B5EF4-FFF2-40B4-BE49-F238E27FC236}">
                <a16:creationId xmlns:a16="http://schemas.microsoft.com/office/drawing/2014/main" id="{F38378BA-6075-2528-EAC7-737C5C1575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04521" y="789980"/>
            <a:ext cx="2561678" cy="729903"/>
          </a:xfrm>
          <a:prstGeom prst="rect">
            <a:avLst/>
          </a:prstGeom>
        </p:spPr>
      </p:pic>
      <p:pic>
        <p:nvPicPr>
          <p:cNvPr id="6" name="Graphic 5">
            <a:extLst>
              <a:ext uri="{FF2B5EF4-FFF2-40B4-BE49-F238E27FC236}">
                <a16:creationId xmlns:a16="http://schemas.microsoft.com/office/drawing/2014/main" id="{1B5E3527-FC6F-08AB-9FED-2AB91EC3CD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32097" y="2525624"/>
            <a:ext cx="5665689" cy="4338163"/>
          </a:xfrm>
          <a:prstGeom prst="rect">
            <a:avLst/>
          </a:prstGeom>
        </p:spPr>
      </p:pic>
    </p:spTree>
    <p:extLst>
      <p:ext uri="{BB962C8B-B14F-4D97-AF65-F5344CB8AC3E}">
        <p14:creationId xmlns:p14="http://schemas.microsoft.com/office/powerpoint/2010/main" val="34837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FC53B-48F2-9F17-F906-D68E217FF14B}"/>
              </a:ext>
            </a:extLst>
          </p:cNvPr>
          <p:cNvSpPr/>
          <p:nvPr userDrawn="1"/>
        </p:nvSpPr>
        <p:spPr>
          <a:xfrm>
            <a:off x="-6724" y="-6725"/>
            <a:ext cx="12198724" cy="6876000"/>
          </a:xfrm>
          <a:prstGeom prst="rect">
            <a:avLst/>
          </a:prstGeom>
          <a:solidFill>
            <a:srgbClr val="062E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E14CB41C-E305-3925-1112-6EF5FD37A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32097" y="2525624"/>
            <a:ext cx="5665689" cy="4338163"/>
          </a:xfrm>
          <a:prstGeom prst="rect">
            <a:avLst/>
          </a:prstGeom>
        </p:spPr>
      </p:pic>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1049481" y="3677759"/>
            <a:ext cx="5670296" cy="1754326"/>
          </a:xfrm>
        </p:spPr>
        <p:txBody>
          <a:bodyPr wrap="square" anchor="b">
            <a:spAutoFit/>
          </a:bodyPr>
          <a:lstStyle>
            <a:lvl1pPr>
              <a:defRPr sz="6000" b="1">
                <a:solidFill>
                  <a:schemeClr val="bg1"/>
                </a:solidFill>
                <a:latin typeface="Arial" panose="020B0604020202020204" pitchFamily="34" charset="0"/>
                <a:cs typeface="Arial" panose="020B0604020202020204" pitchFamily="34" charset="0"/>
              </a:defRPr>
            </a:lvl1pPr>
          </a:lstStyle>
          <a:p>
            <a:r>
              <a:rPr lang="en-GB" dirty="0"/>
              <a:t>[End slide title goes here]</a:t>
            </a:r>
            <a:endParaRPr lang="en-US" dirty="0"/>
          </a:p>
        </p:txBody>
      </p:sp>
      <p:sp>
        <p:nvSpPr>
          <p:cNvPr id="66" name="TextBox 65">
            <a:extLst>
              <a:ext uri="{FF2B5EF4-FFF2-40B4-BE49-F238E27FC236}">
                <a16:creationId xmlns:a16="http://schemas.microsoft.com/office/drawing/2014/main" id="{78358D79-83C5-9E2C-47B5-31ED2D714A4D}"/>
              </a:ext>
            </a:extLst>
          </p:cNvPr>
          <p:cNvSpPr txBox="1"/>
          <p:nvPr userDrawn="1"/>
        </p:nvSpPr>
        <p:spPr>
          <a:xfrm>
            <a:off x="8187070" y="-815163"/>
            <a:ext cx="184731" cy="369332"/>
          </a:xfrm>
          <a:prstGeom prst="rect">
            <a:avLst/>
          </a:prstGeom>
          <a:noFill/>
        </p:spPr>
        <p:txBody>
          <a:bodyPr wrap="none" rtlCol="0">
            <a:spAutoFit/>
          </a:bodyPr>
          <a:lstStyle/>
          <a:p>
            <a:endParaRPr lang="en-US" dirty="0"/>
          </a:p>
        </p:txBody>
      </p:sp>
      <p:sp>
        <p:nvSpPr>
          <p:cNvPr id="5" name="Freeform 4">
            <a:extLst>
              <a:ext uri="{FF2B5EF4-FFF2-40B4-BE49-F238E27FC236}">
                <a16:creationId xmlns:a16="http://schemas.microsoft.com/office/drawing/2014/main" id="{2C5AF71C-66B7-0890-3BDE-F584C373A469}"/>
              </a:ext>
            </a:extLst>
          </p:cNvPr>
          <p:cNvSpPr/>
          <p:nvPr/>
        </p:nvSpPr>
        <p:spPr>
          <a:xfrm>
            <a:off x="0" y="5049189"/>
            <a:ext cx="18204" cy="23642"/>
          </a:xfrm>
          <a:custGeom>
            <a:avLst/>
            <a:gdLst>
              <a:gd name="connsiteX0" fmla="*/ 0 w 18204"/>
              <a:gd name="connsiteY0" fmla="*/ 0 h 23642"/>
              <a:gd name="connsiteX1" fmla="*/ 18205 w 18204"/>
              <a:gd name="connsiteY1" fmla="*/ 23643 h 23642"/>
              <a:gd name="connsiteX2" fmla="*/ 0 w 18204"/>
              <a:gd name="connsiteY2" fmla="*/ 6699 h 23642"/>
              <a:gd name="connsiteX3" fmla="*/ 0 w 18204"/>
              <a:gd name="connsiteY3" fmla="*/ 0 h 23642"/>
            </a:gdLst>
            <a:ahLst/>
            <a:cxnLst>
              <a:cxn ang="0">
                <a:pos x="connsiteX0" y="connsiteY0"/>
              </a:cxn>
              <a:cxn ang="0">
                <a:pos x="connsiteX1" y="connsiteY1"/>
              </a:cxn>
              <a:cxn ang="0">
                <a:pos x="connsiteX2" y="connsiteY2"/>
              </a:cxn>
              <a:cxn ang="0">
                <a:pos x="connsiteX3" y="connsiteY3"/>
              </a:cxn>
            </a:cxnLst>
            <a:rect l="l" t="t" r="r" b="b"/>
            <a:pathLst>
              <a:path w="18204" h="23642">
                <a:moveTo>
                  <a:pt x="0" y="0"/>
                </a:moveTo>
                <a:cubicBezTo>
                  <a:pt x="6068" y="7881"/>
                  <a:pt x="12137" y="15762"/>
                  <a:pt x="18205" y="23643"/>
                </a:cubicBezTo>
                <a:cubicBezTo>
                  <a:pt x="12137" y="18047"/>
                  <a:pt x="5989" y="12373"/>
                  <a:pt x="0" y="6699"/>
                </a:cubicBezTo>
                <a:lnTo>
                  <a:pt x="0" y="0"/>
                </a:lnTo>
                <a:close/>
              </a:path>
            </a:pathLst>
          </a:custGeom>
          <a:solidFill>
            <a:srgbClr val="FFFFFF"/>
          </a:solidFill>
          <a:ln w="7871"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C38784F1-E9F5-F9F2-EEBB-7DB3E9366A5D}"/>
              </a:ext>
            </a:extLst>
          </p:cNvPr>
          <p:cNvPicPr>
            <a:picLocks noChangeAspect="1"/>
          </p:cNvPicPr>
          <p:nvPr userDrawn="1"/>
        </p:nvPicPr>
        <p:blipFill>
          <a:blip r:embed="rId4">
            <a:extLst>
              <a:ext uri="{96DAC541-7B7A-43D3-8B79-37D633B846F1}">
                <asvg:svgBlip xmlns:asvg="http://schemas.microsoft.com/office/drawing/2016/SVG/main" r:embed="rId5"/>
              </a:ext>
            </a:extLst>
          </a:blip>
          <a:srcRect l="7869" t="17062" r="7735" b="18786"/>
          <a:stretch/>
        </p:blipFill>
        <p:spPr>
          <a:xfrm>
            <a:off x="1049481" y="572588"/>
            <a:ext cx="3264602" cy="1094295"/>
          </a:xfrm>
          <a:prstGeom prst="rect">
            <a:avLst/>
          </a:prstGeom>
        </p:spPr>
      </p:pic>
      <p:sp>
        <p:nvSpPr>
          <p:cNvPr id="21" name="Text Placeholder 2">
            <a:extLst>
              <a:ext uri="{FF2B5EF4-FFF2-40B4-BE49-F238E27FC236}">
                <a16:creationId xmlns:a16="http://schemas.microsoft.com/office/drawing/2014/main" id="{1CB1593F-4F77-0BD6-5601-B4D89796E7C3}"/>
              </a:ext>
            </a:extLst>
          </p:cNvPr>
          <p:cNvSpPr>
            <a:spLocks noGrp="1"/>
          </p:cNvSpPr>
          <p:nvPr>
            <p:ph type="body" idx="10" hasCustomPrompt="1"/>
          </p:nvPr>
        </p:nvSpPr>
        <p:spPr>
          <a:xfrm>
            <a:off x="1049481" y="5721263"/>
            <a:ext cx="3053721" cy="300082"/>
          </a:xfrm>
        </p:spPr>
        <p:txBody>
          <a:bodyPr wrap="square">
            <a:spAutoFit/>
          </a:bodyPr>
          <a:lstStyle>
            <a:lvl1pPr marL="0" indent="0">
              <a:buNone/>
              <a:defRPr sz="15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[Contact details or other notes]</a:t>
            </a:r>
          </a:p>
        </p:txBody>
      </p:sp>
      <p:sp>
        <p:nvSpPr>
          <p:cNvPr id="16" name="Rounded Rectangle 15">
            <a:extLst>
              <a:ext uri="{FF2B5EF4-FFF2-40B4-BE49-F238E27FC236}">
                <a16:creationId xmlns:a16="http://schemas.microsoft.com/office/drawing/2014/main" id="{D88E4FF5-FB11-15B9-968D-342FC07D0CF7}"/>
              </a:ext>
            </a:extLst>
          </p:cNvPr>
          <p:cNvSpPr/>
          <p:nvPr userDrawn="1"/>
        </p:nvSpPr>
        <p:spPr>
          <a:xfrm>
            <a:off x="7072460" y="4547296"/>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ubtitle 2">
            <a:extLst>
              <a:ext uri="{FF2B5EF4-FFF2-40B4-BE49-F238E27FC236}">
                <a16:creationId xmlns:a16="http://schemas.microsoft.com/office/drawing/2014/main" id="{2B2E5615-F41B-3F2D-C555-898559EF1DD5}"/>
              </a:ext>
            </a:extLst>
          </p:cNvPr>
          <p:cNvSpPr txBox="1">
            <a:spLocks/>
          </p:cNvSpPr>
          <p:nvPr userDrawn="1"/>
        </p:nvSpPr>
        <p:spPr>
          <a:xfrm>
            <a:off x="8396174" y="4876936"/>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2" name="Text Placeholder 27">
            <a:extLst>
              <a:ext uri="{FF2B5EF4-FFF2-40B4-BE49-F238E27FC236}">
                <a16:creationId xmlns:a16="http://schemas.microsoft.com/office/drawing/2014/main" id="{2C91A092-9834-8E60-85C9-2EC26C7E8325}"/>
              </a:ext>
            </a:extLst>
          </p:cNvPr>
          <p:cNvSpPr>
            <a:spLocks noGrp="1"/>
          </p:cNvSpPr>
          <p:nvPr>
            <p:ph type="body" sz="quarter" idx="11" hasCustomPrompt="1"/>
          </p:nvPr>
        </p:nvSpPr>
        <p:spPr>
          <a:xfrm>
            <a:off x="8396174" y="5200693"/>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4" name="Text Placeholder 27">
            <a:extLst>
              <a:ext uri="{FF2B5EF4-FFF2-40B4-BE49-F238E27FC236}">
                <a16:creationId xmlns:a16="http://schemas.microsoft.com/office/drawing/2014/main" id="{DB7BAD88-C77C-B1B9-FEA1-614079A10782}"/>
              </a:ext>
            </a:extLst>
          </p:cNvPr>
          <p:cNvSpPr>
            <a:spLocks noGrp="1"/>
          </p:cNvSpPr>
          <p:nvPr>
            <p:ph type="body" sz="quarter" idx="12" hasCustomPrompt="1"/>
          </p:nvPr>
        </p:nvSpPr>
        <p:spPr>
          <a:xfrm>
            <a:off x="8396174" y="5489805"/>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25" name="Picture Placeholder 2">
            <a:extLst>
              <a:ext uri="{FF2B5EF4-FFF2-40B4-BE49-F238E27FC236}">
                <a16:creationId xmlns:a16="http://schemas.microsoft.com/office/drawing/2014/main" id="{1E3E9666-283D-2A1E-D034-19FD081436E5}"/>
              </a:ext>
            </a:extLst>
          </p:cNvPr>
          <p:cNvSpPr>
            <a:spLocks noGrp="1"/>
          </p:cNvSpPr>
          <p:nvPr>
            <p:ph type="pic" sz="quarter" idx="15"/>
          </p:nvPr>
        </p:nvSpPr>
        <p:spPr>
          <a:xfrm>
            <a:off x="7248795" y="4803147"/>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pic>
        <p:nvPicPr>
          <p:cNvPr id="26" name="Graphic 25">
            <a:extLst>
              <a:ext uri="{FF2B5EF4-FFF2-40B4-BE49-F238E27FC236}">
                <a16:creationId xmlns:a16="http://schemas.microsoft.com/office/drawing/2014/main" id="{B960F873-4DE1-FEF1-1D93-325F4CE2CC3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14853" y="764432"/>
            <a:ext cx="2651346" cy="755452"/>
          </a:xfrm>
          <a:prstGeom prst="rect">
            <a:avLst/>
          </a:prstGeom>
        </p:spPr>
      </p:pic>
    </p:spTree>
    <p:extLst>
      <p:ext uri="{BB962C8B-B14F-4D97-AF65-F5344CB8AC3E}">
        <p14:creationId xmlns:p14="http://schemas.microsoft.com/office/powerpoint/2010/main" val="352259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668261"/>
            <a:ext cx="5257800" cy="553998"/>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AU" dirty="0"/>
              <a:t>This slide contains assets that can be duplicated and pasted within your slides.</a:t>
            </a:r>
          </a:p>
        </p:txBody>
      </p:sp>
    </p:spTree>
    <p:extLst>
      <p:ext uri="{BB962C8B-B14F-4D97-AF65-F5344CB8AC3E}">
        <p14:creationId xmlns:p14="http://schemas.microsoft.com/office/powerpoint/2010/main" val="3045348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7860813"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solidFill>
            <a:srgbClr val="062E4A"/>
          </a:solidFill>
          <a:ln w="6350" cap="flat">
            <a:noFill/>
            <a:prstDash val="solid"/>
            <a:miter/>
          </a:ln>
        </p:spPr>
        <p:txBody>
          <a:bodyPr rtlCol="0" anchor="ctr"/>
          <a:lstStyle/>
          <a:p>
            <a:endParaRPr lang="en-US">
              <a:blipFill>
                <a:blip r:embed="rId2"/>
                <a:stretch>
                  <a:fillRect/>
                </a:stretch>
              </a:blipFill>
            </a:endParaRPr>
          </a:p>
        </p:txBody>
      </p:sp>
      <p:pic>
        <p:nvPicPr>
          <p:cNvPr id="4" name="Graphic 3">
            <a:extLst>
              <a:ext uri="{FF2B5EF4-FFF2-40B4-BE49-F238E27FC236}">
                <a16:creationId xmlns:a16="http://schemas.microsoft.com/office/drawing/2014/main" id="{34E164DA-0D8E-64D7-9800-57076BD945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11807" y="0"/>
            <a:ext cx="5130800" cy="6858000"/>
          </a:xfrm>
          <a:prstGeom prst="rect">
            <a:avLst/>
          </a:prstGeom>
        </p:spPr>
      </p:pic>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5">
            <a:extLst>
              <a:ext uri="{96DAC541-7B7A-43D3-8B79-37D633B846F1}">
                <asvg:svgBlip xmlns:asvg="http://schemas.microsoft.com/office/drawing/2016/SVG/main" r:embed="rId6"/>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16" name="Rounded Rectangle 15">
            <a:extLst>
              <a:ext uri="{FF2B5EF4-FFF2-40B4-BE49-F238E27FC236}">
                <a16:creationId xmlns:a16="http://schemas.microsoft.com/office/drawing/2014/main" id="{400CA526-56BD-00D6-3850-50CD64D42B9A}"/>
              </a:ext>
            </a:extLst>
          </p:cNvPr>
          <p:cNvSpPr/>
          <p:nvPr userDrawn="1"/>
        </p:nvSpPr>
        <p:spPr>
          <a:xfrm>
            <a:off x="6938630" y="4765919"/>
            <a:ext cx="4415169" cy="1474049"/>
          </a:xfrm>
          <a:prstGeom prst="roundRect">
            <a:avLst>
              <a:gd name="adj" fmla="val 6516"/>
            </a:avLst>
          </a:prstGeom>
          <a:solidFill>
            <a:schemeClr val="bg1">
              <a:lumMod val="95000"/>
            </a:schemeClr>
          </a:solidFill>
          <a:ln>
            <a:noFill/>
          </a:ln>
          <a:effectLst>
            <a:outerShdw blurRad="74845" dist="15972" dir="2701490" algn="ctr" rotWithShape="0">
              <a:srgbClr val="000000">
                <a:alpha val="40222"/>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ubtitle 2">
            <a:extLst>
              <a:ext uri="{FF2B5EF4-FFF2-40B4-BE49-F238E27FC236}">
                <a16:creationId xmlns:a16="http://schemas.microsoft.com/office/drawing/2014/main" id="{31D506B6-AD3C-9E5D-695C-4284ADBBDC09}"/>
              </a:ext>
            </a:extLst>
          </p:cNvPr>
          <p:cNvSpPr txBox="1">
            <a:spLocks/>
          </p:cNvSpPr>
          <p:nvPr userDrawn="1"/>
        </p:nvSpPr>
        <p:spPr>
          <a:xfrm>
            <a:off x="8262344" y="5095559"/>
            <a:ext cx="2616403" cy="210507"/>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en-US" sz="1200" b="1" dirty="0">
                <a:solidFill>
                  <a:srgbClr val="062E4A"/>
                </a:solidFill>
                <a:latin typeface="Arial" panose="020B0604020202020204" pitchFamily="34" charset="0"/>
                <a:cs typeface="Arial" panose="020B0604020202020204" pitchFamily="34" charset="0"/>
              </a:rPr>
              <a:t>Presented by</a:t>
            </a:r>
            <a:endParaRPr lang="en-US" sz="1200" b="1" dirty="0">
              <a:solidFill>
                <a:srgbClr val="559CAD"/>
              </a:solidFill>
              <a:latin typeface="Arial" panose="020B0604020202020204" pitchFamily="34" charset="0"/>
              <a:cs typeface="Arial" panose="020B0604020202020204" pitchFamily="34" charset="0"/>
            </a:endParaRPr>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nchor="ct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3196663"/>
            <a:ext cx="7247810" cy="1477328"/>
          </a:xfrm>
        </p:spPr>
        <p:txBody>
          <a:bodyPr wrap="square" anchor="b">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 Title over two or three lines]</a:t>
            </a:r>
          </a:p>
        </p:txBody>
      </p:sp>
      <p:sp>
        <p:nvSpPr>
          <p:cNvPr id="28" name="Text Placeholder 27">
            <a:extLst>
              <a:ext uri="{FF2B5EF4-FFF2-40B4-BE49-F238E27FC236}">
                <a16:creationId xmlns:a16="http://schemas.microsoft.com/office/drawing/2014/main" id="{0CA4E751-6539-323B-B5DD-271B49970E49}"/>
              </a:ext>
            </a:extLst>
          </p:cNvPr>
          <p:cNvSpPr>
            <a:spLocks noGrp="1"/>
          </p:cNvSpPr>
          <p:nvPr>
            <p:ph type="body" sz="quarter" idx="11" hasCustomPrompt="1"/>
          </p:nvPr>
        </p:nvSpPr>
        <p:spPr>
          <a:xfrm>
            <a:off x="8262344" y="5419316"/>
            <a:ext cx="2838203" cy="249877"/>
          </a:xfrm>
        </p:spPr>
        <p:txBody>
          <a:bodyPr wrap="square">
            <a:normAutofit/>
          </a:bodyPr>
          <a:lstStyle>
            <a:lvl1pPr marL="0" indent="0">
              <a:lnSpc>
                <a:spcPct val="55000"/>
              </a:lnSpc>
              <a:buNone/>
              <a:defRPr sz="1700" b="0">
                <a:solidFill>
                  <a:srgbClr val="062E4A"/>
                </a:solidFill>
                <a:latin typeface="Arial" panose="020B0604020202020204" pitchFamily="34" charset="0"/>
                <a:cs typeface="Arial" panose="020B0604020202020204" pitchFamily="34" charset="0"/>
              </a:defRPr>
            </a:lvl1pPr>
          </a:lstStyle>
          <a:p>
            <a:pPr lvl="0"/>
            <a:r>
              <a:rPr lang="en-GB" dirty="0"/>
              <a:t>Name Goes</a:t>
            </a:r>
            <a:r>
              <a:rPr lang="en-US" dirty="0"/>
              <a:t> Here</a:t>
            </a:r>
            <a:endParaRPr lang="en-GB" dirty="0"/>
          </a:p>
        </p:txBody>
      </p:sp>
      <p:sp>
        <p:nvSpPr>
          <p:cNvPr id="29" name="Text Placeholder 27">
            <a:extLst>
              <a:ext uri="{FF2B5EF4-FFF2-40B4-BE49-F238E27FC236}">
                <a16:creationId xmlns:a16="http://schemas.microsoft.com/office/drawing/2014/main" id="{DA3FF118-1C54-F4CE-78B0-AEFD871ED3F2}"/>
              </a:ext>
            </a:extLst>
          </p:cNvPr>
          <p:cNvSpPr>
            <a:spLocks noGrp="1"/>
          </p:cNvSpPr>
          <p:nvPr>
            <p:ph type="body" sz="quarter" idx="12" hasCustomPrompt="1"/>
          </p:nvPr>
        </p:nvSpPr>
        <p:spPr>
          <a:xfrm>
            <a:off x="8262344" y="5708428"/>
            <a:ext cx="2838203" cy="249877"/>
          </a:xfrm>
        </p:spPr>
        <p:txBody>
          <a:bodyPr wrap="square">
            <a:normAutofit/>
          </a:bodyPr>
          <a:lstStyle>
            <a:lvl1pPr marL="0" indent="0">
              <a:lnSpc>
                <a:spcPct val="55000"/>
              </a:lnSpc>
              <a:buNone/>
              <a:defRPr sz="1700" b="0">
                <a:solidFill>
                  <a:srgbClr val="559CAD"/>
                </a:solidFill>
                <a:latin typeface="Arial" panose="020B0604020202020204" pitchFamily="34" charset="0"/>
                <a:cs typeface="Arial" panose="020B0604020202020204" pitchFamily="34" charset="0"/>
              </a:defRPr>
            </a:lvl1pPr>
          </a:lstStyle>
          <a:p>
            <a:pPr lvl="0"/>
            <a:r>
              <a:rPr lang="en-GB" dirty="0"/>
              <a:t>Title Goes</a:t>
            </a:r>
            <a:r>
              <a:rPr lang="en-US" dirty="0"/>
              <a:t> Here</a:t>
            </a:r>
            <a:endParaRPr lang="en-GB" dirty="0"/>
          </a:p>
        </p:txBody>
      </p:sp>
      <p:sp>
        <p:nvSpPr>
          <p:cNvPr id="3" name="Picture Placeholder 2">
            <a:extLst>
              <a:ext uri="{FF2B5EF4-FFF2-40B4-BE49-F238E27FC236}">
                <a16:creationId xmlns:a16="http://schemas.microsoft.com/office/drawing/2014/main" id="{74EB54CB-FC15-0484-5895-50545B7B5B75}"/>
              </a:ext>
            </a:extLst>
          </p:cNvPr>
          <p:cNvSpPr>
            <a:spLocks noGrp="1"/>
          </p:cNvSpPr>
          <p:nvPr>
            <p:ph type="pic" sz="quarter" idx="15"/>
          </p:nvPr>
        </p:nvSpPr>
        <p:spPr>
          <a:xfrm>
            <a:off x="7114965" y="5021770"/>
            <a:ext cx="971045" cy="980701"/>
          </a:xfrm>
          <a:prstGeom prst="ellipse">
            <a:avLst/>
          </a:prstGeom>
          <a:solidFill>
            <a:schemeClr val="tx2"/>
          </a:solidFill>
        </p:spPr>
        <p:txBody>
          <a:bodyPr>
            <a:normAutofit/>
          </a:bodyPr>
          <a:lstStyle>
            <a:lvl1pPr marL="0" indent="0" algn="ctr">
              <a:buNone/>
              <a:defRPr sz="1000">
                <a:solidFill>
                  <a:schemeClr val="bg1"/>
                </a:solidFill>
              </a:defRPr>
            </a:lvl1pPr>
          </a:lstStyle>
          <a:p>
            <a:endParaRPr lang="en-US" dirty="0"/>
          </a:p>
        </p:txBody>
      </p:sp>
    </p:spTree>
    <p:extLst>
      <p:ext uri="{BB962C8B-B14F-4D97-AF65-F5344CB8AC3E}">
        <p14:creationId xmlns:p14="http://schemas.microsoft.com/office/powerpoint/2010/main" val="1553539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6739D694-1654-050B-0EA2-ED5BDC559822}"/>
              </a:ext>
            </a:extLst>
          </p:cNvPr>
          <p:cNvSpPr/>
          <p:nvPr userDrawn="1"/>
        </p:nvSpPr>
        <p:spPr>
          <a:xfrm>
            <a:off x="6707729" y="0"/>
            <a:ext cx="5686362" cy="6867144"/>
          </a:xfrm>
          <a:custGeom>
            <a:avLst/>
            <a:gdLst>
              <a:gd name="connsiteX0" fmla="*/ 5914962 w 5914961"/>
              <a:gd name="connsiteY0" fmla="*/ 0 h 6858000"/>
              <a:gd name="connsiteX1" fmla="*/ 5914962 w 5914961"/>
              <a:gd name="connsiteY1" fmla="*/ 6858000 h 6858000"/>
              <a:gd name="connsiteX2" fmla="*/ 0 w 5914961"/>
              <a:gd name="connsiteY2" fmla="*/ 6858000 h 6858000"/>
              <a:gd name="connsiteX3" fmla="*/ 2222881 w 5914961"/>
              <a:gd name="connsiteY3" fmla="*/ 3268472 h 6858000"/>
              <a:gd name="connsiteX4" fmla="*/ 1710055 w 5914961"/>
              <a:gd name="connsiteY4" fmla="*/ 437452 h 6858000"/>
              <a:gd name="connsiteX5" fmla="*/ 991362 w 5914961"/>
              <a:gd name="connsiteY5" fmla="*/ 0 h 6858000"/>
              <a:gd name="connsiteX6" fmla="*/ 5914962 w 5914961"/>
              <a:gd name="connsiteY6" fmla="*/ 0 h 6858000"/>
              <a:gd name="connsiteX0" fmla="*/ 5357178 w 5914962"/>
              <a:gd name="connsiteY0" fmla="*/ 4572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357178 w 5914962"/>
              <a:gd name="connsiteY6" fmla="*/ 45720 h 6858000"/>
              <a:gd name="connsiteX0" fmla="*/ 5686362 w 5914962"/>
              <a:gd name="connsiteY0" fmla="*/ 0 h 6858000"/>
              <a:gd name="connsiteX1" fmla="*/ 5914962 w 5914962"/>
              <a:gd name="connsiteY1" fmla="*/ 6858000 h 6858000"/>
              <a:gd name="connsiteX2" fmla="*/ 0 w 5914962"/>
              <a:gd name="connsiteY2" fmla="*/ 6858000 h 6858000"/>
              <a:gd name="connsiteX3" fmla="*/ 2222881 w 5914962"/>
              <a:gd name="connsiteY3" fmla="*/ 3268472 h 6858000"/>
              <a:gd name="connsiteX4" fmla="*/ 1710055 w 5914962"/>
              <a:gd name="connsiteY4" fmla="*/ 437452 h 6858000"/>
              <a:gd name="connsiteX5" fmla="*/ 991362 w 5914962"/>
              <a:gd name="connsiteY5" fmla="*/ 0 h 6858000"/>
              <a:gd name="connsiteX6" fmla="*/ 5686362 w 5914962"/>
              <a:gd name="connsiteY6" fmla="*/ 0 h 6858000"/>
              <a:gd name="connsiteX0" fmla="*/ 5686362 w 5686362"/>
              <a:gd name="connsiteY0" fmla="*/ 0 h 6858000"/>
              <a:gd name="connsiteX1" fmla="*/ 4662234 w 5686362"/>
              <a:gd name="connsiteY1" fmla="*/ 6071616 h 6858000"/>
              <a:gd name="connsiteX2" fmla="*/ 0 w 5686362"/>
              <a:gd name="connsiteY2" fmla="*/ 6858000 h 6858000"/>
              <a:gd name="connsiteX3" fmla="*/ 2222881 w 5686362"/>
              <a:gd name="connsiteY3" fmla="*/ 3268472 h 6858000"/>
              <a:gd name="connsiteX4" fmla="*/ 1710055 w 5686362"/>
              <a:gd name="connsiteY4" fmla="*/ 437452 h 6858000"/>
              <a:gd name="connsiteX5" fmla="*/ 991362 w 5686362"/>
              <a:gd name="connsiteY5" fmla="*/ 0 h 6858000"/>
              <a:gd name="connsiteX6" fmla="*/ 5686362 w 5686362"/>
              <a:gd name="connsiteY6" fmla="*/ 0 h 6858000"/>
              <a:gd name="connsiteX0" fmla="*/ 5686362 w 5686362"/>
              <a:gd name="connsiteY0" fmla="*/ 0 h 6867144"/>
              <a:gd name="connsiteX1" fmla="*/ 5677218 w 5686362"/>
              <a:gd name="connsiteY1" fmla="*/ 6867144 h 6867144"/>
              <a:gd name="connsiteX2" fmla="*/ 0 w 5686362"/>
              <a:gd name="connsiteY2" fmla="*/ 6858000 h 6867144"/>
              <a:gd name="connsiteX3" fmla="*/ 2222881 w 5686362"/>
              <a:gd name="connsiteY3" fmla="*/ 3268472 h 6867144"/>
              <a:gd name="connsiteX4" fmla="*/ 1710055 w 5686362"/>
              <a:gd name="connsiteY4" fmla="*/ 437452 h 6867144"/>
              <a:gd name="connsiteX5" fmla="*/ 991362 w 5686362"/>
              <a:gd name="connsiteY5" fmla="*/ 0 h 6867144"/>
              <a:gd name="connsiteX6" fmla="*/ 5686362 w 5686362"/>
              <a:gd name="connsiteY6"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6362" h="6867144">
                <a:moveTo>
                  <a:pt x="5686362" y="0"/>
                </a:moveTo>
                <a:lnTo>
                  <a:pt x="5677218" y="6867144"/>
                </a:lnTo>
                <a:lnTo>
                  <a:pt x="0" y="6858000"/>
                </a:lnTo>
                <a:cubicBezTo>
                  <a:pt x="949452" y="5811012"/>
                  <a:pt x="1714055" y="4600956"/>
                  <a:pt x="2222881" y="3268472"/>
                </a:cubicBezTo>
                <a:cubicBezTo>
                  <a:pt x="2582418" y="2304225"/>
                  <a:pt x="2586355" y="1126300"/>
                  <a:pt x="1710055" y="437452"/>
                </a:cubicBezTo>
                <a:cubicBezTo>
                  <a:pt x="1446847" y="225552"/>
                  <a:pt x="1306195" y="83312"/>
                  <a:pt x="991362" y="0"/>
                </a:cubicBezTo>
                <a:lnTo>
                  <a:pt x="5686362" y="0"/>
                </a:lnTo>
                <a:close/>
              </a:path>
            </a:pathLst>
          </a:custGeom>
          <a:blipFill dpi="0" rotWithShape="1">
            <a:blip r:embed="rId2"/>
            <a:srcRect/>
            <a:stretch>
              <a:fillRect l="-74363" r="-637"/>
            </a:stretch>
          </a:blipFill>
          <a:ln w="6350" cap="flat">
            <a:noFill/>
            <a:prstDash val="solid"/>
            <a:miter/>
          </a:ln>
        </p:spPr>
        <p:txBody>
          <a:bodyPr rtlCol="0" anchor="ctr"/>
          <a:lstStyle/>
          <a:p>
            <a:endParaRPr lang="en-US">
              <a:blipFill>
                <a:blip r:embed="rId3"/>
                <a:stretch>
                  <a:fillRect/>
                </a:stretch>
              </a:blipFill>
            </a:endParaRPr>
          </a:p>
        </p:txBody>
      </p:sp>
      <p:pic>
        <p:nvPicPr>
          <p:cNvPr id="10" name="Graphic 9">
            <a:extLst>
              <a:ext uri="{FF2B5EF4-FFF2-40B4-BE49-F238E27FC236}">
                <a16:creationId xmlns:a16="http://schemas.microsoft.com/office/drawing/2014/main" id="{ECE82715-4A01-4A19-7362-9EAC724019E7}"/>
              </a:ext>
            </a:extLst>
          </p:cNvPr>
          <p:cNvPicPr>
            <a:picLocks noChangeAspect="1"/>
          </p:cNvPicPr>
          <p:nvPr userDrawn="1"/>
        </p:nvPicPr>
        <p:blipFill>
          <a:blip r:embed="rId4">
            <a:extLst>
              <a:ext uri="{96DAC541-7B7A-43D3-8B79-37D633B846F1}">
                <asvg:svgBlip xmlns:asvg="http://schemas.microsoft.com/office/drawing/2016/SVG/main" r:embed="rId5"/>
              </a:ext>
            </a:extLst>
          </a:blip>
          <a:srcRect l="6685" t="16709" r="7054" b="14827"/>
          <a:stretch/>
        </p:blipFill>
        <p:spPr>
          <a:xfrm>
            <a:off x="749393" y="672866"/>
            <a:ext cx="3748221" cy="1311878"/>
          </a:xfrm>
          <a:prstGeom prst="rect">
            <a:avLst/>
          </a:prstGeom>
        </p:spPr>
      </p:pic>
      <p:sp>
        <p:nvSpPr>
          <p:cNvPr id="15" name="Graphic 15">
            <a:extLst>
              <a:ext uri="{FF2B5EF4-FFF2-40B4-BE49-F238E27FC236}">
                <a16:creationId xmlns:a16="http://schemas.microsoft.com/office/drawing/2014/main" id="{DEADA5D8-3679-1EBA-077E-9780C22C7A76}"/>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24" name="Text Placeholder 2">
            <a:extLst>
              <a:ext uri="{FF2B5EF4-FFF2-40B4-BE49-F238E27FC236}">
                <a16:creationId xmlns:a16="http://schemas.microsoft.com/office/drawing/2014/main" id="{9F0B55C3-FA10-4A77-FB3A-74F88E657325}"/>
              </a:ext>
            </a:extLst>
          </p:cNvPr>
          <p:cNvSpPr>
            <a:spLocks noGrp="1"/>
          </p:cNvSpPr>
          <p:nvPr>
            <p:ph type="body" idx="10" hasCustomPrompt="1"/>
          </p:nvPr>
        </p:nvSpPr>
        <p:spPr>
          <a:xfrm>
            <a:off x="838200" y="5249362"/>
            <a:ext cx="5257800" cy="867930"/>
          </a:xfrm>
        </p:spPr>
        <p:txBody>
          <a:bodyPr>
            <a:spAutoFit/>
          </a:bodyPr>
          <a:lstStyle>
            <a:lvl1pPr marL="0" indent="0">
              <a:buNone/>
              <a:defRPr sz="2800">
                <a:solidFill>
                  <a:srgbClr val="559CAD"/>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gn="l"/>
            <a:r>
              <a:rPr lang="en-US" sz="2800" dirty="0">
                <a:solidFill>
                  <a:srgbClr val="559CAD"/>
                </a:solidFill>
              </a:rPr>
              <a:t>[Presentation subtitle</a:t>
            </a:r>
            <a:br>
              <a:rPr lang="en-US" sz="2800" dirty="0">
                <a:solidFill>
                  <a:srgbClr val="559CAD"/>
                </a:solidFill>
              </a:rPr>
            </a:br>
            <a:r>
              <a:rPr lang="en-US" sz="2800" dirty="0">
                <a:solidFill>
                  <a:srgbClr val="559CAD"/>
                </a:solidFill>
              </a:rPr>
              <a:t>over several lines]</a:t>
            </a:r>
          </a:p>
        </p:txBody>
      </p:sp>
      <p:sp>
        <p:nvSpPr>
          <p:cNvPr id="26" name="Title 1">
            <a:extLst>
              <a:ext uri="{FF2B5EF4-FFF2-40B4-BE49-F238E27FC236}">
                <a16:creationId xmlns:a16="http://schemas.microsoft.com/office/drawing/2014/main" id="{B57141F4-3224-777A-6ACA-CB4F99CB4CDC}"/>
              </a:ext>
            </a:extLst>
          </p:cNvPr>
          <p:cNvSpPr>
            <a:spLocks noGrp="1"/>
          </p:cNvSpPr>
          <p:nvPr>
            <p:ph type="title" hasCustomPrompt="1"/>
          </p:nvPr>
        </p:nvSpPr>
        <p:spPr>
          <a:xfrm>
            <a:off x="838200" y="2504165"/>
            <a:ext cx="5257800" cy="2169825"/>
          </a:xfrm>
        </p:spPr>
        <p:txBody>
          <a:bodyPr wrap="square">
            <a:spAutoFit/>
          </a:bodyPr>
          <a:lstStyle>
            <a:lvl1pPr>
              <a:defRPr sz="5000" b="1">
                <a:solidFill>
                  <a:srgbClr val="062E4A"/>
                </a:solidFill>
                <a:latin typeface="Arial" panose="020B0604020202020204" pitchFamily="34" charset="0"/>
                <a:cs typeface="Arial" panose="020B0604020202020204" pitchFamily="34" charset="0"/>
              </a:defRPr>
            </a:lvl1pPr>
          </a:lstStyle>
          <a:p>
            <a:r>
              <a:rPr lang="en-GB" dirty="0"/>
              <a:t>[Presentation</a:t>
            </a:r>
            <a:br>
              <a:rPr lang="en-GB" dirty="0"/>
            </a:br>
            <a:r>
              <a:rPr lang="en-GB" dirty="0"/>
              <a:t>Title over two</a:t>
            </a:r>
            <a:br>
              <a:rPr lang="en-GB" dirty="0"/>
            </a:br>
            <a:r>
              <a:rPr lang="en-GB" dirty="0"/>
              <a:t>or three lines]</a:t>
            </a:r>
          </a:p>
        </p:txBody>
      </p:sp>
      <p:pic>
        <p:nvPicPr>
          <p:cNvPr id="3" name="Graphic 2">
            <a:extLst>
              <a:ext uri="{FF2B5EF4-FFF2-40B4-BE49-F238E27FC236}">
                <a16:creationId xmlns:a16="http://schemas.microsoft.com/office/drawing/2014/main" id="{7FEAA1F9-F61B-C2AF-D995-00BDA201A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88272" y="0"/>
            <a:ext cx="5130800" cy="6858000"/>
          </a:xfrm>
          <a:prstGeom prst="rect">
            <a:avLst/>
          </a:prstGeom>
        </p:spPr>
      </p:pic>
    </p:spTree>
    <p:extLst>
      <p:ext uri="{BB962C8B-B14F-4D97-AF65-F5344CB8AC3E}">
        <p14:creationId xmlns:p14="http://schemas.microsoft.com/office/powerpoint/2010/main" val="1712922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2FC53B-48F2-9F17-F906-D68E217FF14B}"/>
              </a:ext>
            </a:extLst>
          </p:cNvPr>
          <p:cNvSpPr/>
          <p:nvPr userDrawn="1"/>
        </p:nvSpPr>
        <p:spPr>
          <a:xfrm>
            <a:off x="0" y="0"/>
            <a:ext cx="12192000" cy="6858000"/>
          </a:xfrm>
          <a:prstGeom prst="rect">
            <a:avLst/>
          </a:prstGeom>
          <a:solidFill>
            <a:srgbClr val="559C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84B32-2A97-98A0-457D-4B2094E8F21F}"/>
              </a:ext>
            </a:extLst>
          </p:cNvPr>
          <p:cNvSpPr>
            <a:spLocks noGrp="1"/>
          </p:cNvSpPr>
          <p:nvPr>
            <p:ph type="title" hasCustomPrompt="1"/>
          </p:nvPr>
        </p:nvSpPr>
        <p:spPr>
          <a:xfrm>
            <a:off x="2151558" y="2452970"/>
            <a:ext cx="8211641" cy="1892826"/>
          </a:xfrm>
        </p:spPr>
        <p:txBody>
          <a:bodyPr wrap="square" anchor="b">
            <a:spAutoFit/>
          </a:bodyPr>
          <a:lstStyle>
            <a:lvl1pPr>
              <a:defRPr sz="6500" b="1">
                <a:solidFill>
                  <a:schemeClr val="bg1"/>
                </a:solidFill>
                <a:latin typeface="Arial" panose="020B0604020202020204" pitchFamily="34" charset="0"/>
                <a:cs typeface="Arial" panose="020B0604020202020204" pitchFamily="34" charset="0"/>
              </a:defRPr>
            </a:lvl1pPr>
          </a:lstStyle>
          <a:p>
            <a:r>
              <a:rPr lang="en-GB" dirty="0"/>
              <a:t>[Section start Slide Title Goes Here]</a:t>
            </a:r>
            <a:endParaRPr lang="en-US" dirty="0"/>
          </a:p>
        </p:txBody>
      </p:sp>
      <p:sp>
        <p:nvSpPr>
          <p:cNvPr id="3" name="Text Placeholder 2">
            <a:extLst>
              <a:ext uri="{FF2B5EF4-FFF2-40B4-BE49-F238E27FC236}">
                <a16:creationId xmlns:a16="http://schemas.microsoft.com/office/drawing/2014/main" id="{9738A467-C4F1-60D7-BD88-5B215521F527}"/>
              </a:ext>
            </a:extLst>
          </p:cNvPr>
          <p:cNvSpPr>
            <a:spLocks noGrp="1"/>
          </p:cNvSpPr>
          <p:nvPr>
            <p:ph type="body" idx="1" hasCustomPrompt="1"/>
          </p:nvPr>
        </p:nvSpPr>
        <p:spPr>
          <a:xfrm>
            <a:off x="2151559" y="4678243"/>
            <a:ext cx="6036783" cy="397032"/>
          </a:xfrm>
        </p:spPr>
        <p:txBody>
          <a:bodyPr>
            <a:spAutoFit/>
          </a:bodyPr>
          <a:lstStyle>
            <a:lvl1pPr marL="0" indent="0">
              <a:buNone/>
              <a:defRPr sz="2200">
                <a:solidFill>
                  <a:srgbClr val="062E4A"/>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[Section start slide subtitle goes here]</a:t>
            </a:r>
          </a:p>
        </p:txBody>
      </p:sp>
      <p:pic>
        <p:nvPicPr>
          <p:cNvPr id="75" name="Graphic 74">
            <a:extLst>
              <a:ext uri="{FF2B5EF4-FFF2-40B4-BE49-F238E27FC236}">
                <a16:creationId xmlns:a16="http://schemas.microsoft.com/office/drawing/2014/main" id="{F3ECC83B-CE7C-912F-508D-1D594A04B9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9942" y="6307818"/>
            <a:ext cx="2393339" cy="180503"/>
          </a:xfrm>
          <a:prstGeom prst="rect">
            <a:avLst/>
          </a:prstGeom>
        </p:spPr>
      </p:pic>
      <p:pic>
        <p:nvPicPr>
          <p:cNvPr id="76" name="Graphic 75">
            <a:extLst>
              <a:ext uri="{FF2B5EF4-FFF2-40B4-BE49-F238E27FC236}">
                <a16:creationId xmlns:a16="http://schemas.microsoft.com/office/drawing/2014/main" id="{A35D927E-F405-CC4B-3095-A2152442C7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0287" y="6254848"/>
            <a:ext cx="1020940" cy="262364"/>
          </a:xfrm>
          <a:prstGeom prst="rect">
            <a:avLst/>
          </a:prstGeom>
        </p:spPr>
      </p:pic>
      <p:pic>
        <p:nvPicPr>
          <p:cNvPr id="78" name="Graphic 77">
            <a:extLst>
              <a:ext uri="{FF2B5EF4-FFF2-40B4-BE49-F238E27FC236}">
                <a16:creationId xmlns:a16="http://schemas.microsoft.com/office/drawing/2014/main" id="{3CA8D44F-D0B7-8E9D-AA33-26F71FA068D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9992"/>
            <a:ext cx="1714799" cy="257220"/>
          </a:xfrm>
          <a:prstGeom prst="rect">
            <a:avLst/>
          </a:prstGeom>
        </p:spPr>
      </p:pic>
      <p:pic>
        <p:nvPicPr>
          <p:cNvPr id="6" name="Graphic 5">
            <a:extLst>
              <a:ext uri="{FF2B5EF4-FFF2-40B4-BE49-F238E27FC236}">
                <a16:creationId xmlns:a16="http://schemas.microsoft.com/office/drawing/2014/main" id="{D84AA530-4B12-6572-C615-E0C716A1C3F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724" y="-6724"/>
            <a:ext cx="4129571" cy="5122473"/>
          </a:xfrm>
          <a:prstGeom prst="rect">
            <a:avLst/>
          </a:prstGeom>
        </p:spPr>
      </p:pic>
      <p:pic>
        <p:nvPicPr>
          <p:cNvPr id="8" name="Graphic 7">
            <a:extLst>
              <a:ext uri="{FF2B5EF4-FFF2-40B4-BE49-F238E27FC236}">
                <a16:creationId xmlns:a16="http://schemas.microsoft.com/office/drawing/2014/main" id="{8536E7EF-E671-591E-698E-51010A12EEB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87310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491CAC-5E00-FEEF-94CF-E0B139AE4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16" name="Graphic 15">
            <a:extLst>
              <a:ext uri="{FF2B5EF4-FFF2-40B4-BE49-F238E27FC236}">
                <a16:creationId xmlns:a16="http://schemas.microsoft.com/office/drawing/2014/main" id="{1D1EB9A4-BD42-2644-E6D6-DAE1F56BEA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6627813" y="1541805"/>
            <a:ext cx="5025472" cy="4249394"/>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pic>
        <p:nvPicPr>
          <p:cNvPr id="31" name="Graphic 30">
            <a:extLst>
              <a:ext uri="{FF2B5EF4-FFF2-40B4-BE49-F238E27FC236}">
                <a16:creationId xmlns:a16="http://schemas.microsoft.com/office/drawing/2014/main" id="{3550F4E9-7E00-1E5A-69CC-B403642F1D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599073"/>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38" name="Text Placeholder 12">
            <a:extLst>
              <a:ext uri="{FF2B5EF4-FFF2-40B4-BE49-F238E27FC236}">
                <a16:creationId xmlns:a16="http://schemas.microsoft.com/office/drawing/2014/main" id="{70B23E0C-D2BB-2299-AC45-9D676C9122B0}"/>
              </a:ext>
            </a:extLst>
          </p:cNvPr>
          <p:cNvSpPr>
            <a:spLocks noGrp="1"/>
          </p:cNvSpPr>
          <p:nvPr>
            <p:ph type="body" sz="quarter" idx="11" hasCustomPrompt="1"/>
          </p:nvPr>
        </p:nvSpPr>
        <p:spPr>
          <a:xfrm>
            <a:off x="838200" y="1707259"/>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40" name="Text Placeholder 12">
            <a:extLst>
              <a:ext uri="{FF2B5EF4-FFF2-40B4-BE49-F238E27FC236}">
                <a16:creationId xmlns:a16="http://schemas.microsoft.com/office/drawing/2014/main" id="{FE227508-117A-6C44-A13A-0B54FF92F688}"/>
              </a:ext>
            </a:extLst>
          </p:cNvPr>
          <p:cNvSpPr>
            <a:spLocks noGrp="1"/>
          </p:cNvSpPr>
          <p:nvPr>
            <p:ph type="body" sz="quarter" idx="13" hasCustomPrompt="1"/>
          </p:nvPr>
        </p:nvSpPr>
        <p:spPr>
          <a:xfrm>
            <a:off x="838200" y="2427456"/>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2935243"/>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5" name="Text Placeholder 12">
            <a:extLst>
              <a:ext uri="{FF2B5EF4-FFF2-40B4-BE49-F238E27FC236}">
                <a16:creationId xmlns:a16="http://schemas.microsoft.com/office/drawing/2014/main" id="{E9419B7D-9441-3B45-922C-F4D646F18015}"/>
              </a:ext>
            </a:extLst>
          </p:cNvPr>
          <p:cNvSpPr>
            <a:spLocks noGrp="1"/>
          </p:cNvSpPr>
          <p:nvPr>
            <p:ph type="body" sz="quarter" idx="22" hasCustomPrompt="1"/>
          </p:nvPr>
        </p:nvSpPr>
        <p:spPr>
          <a:xfrm>
            <a:off x="-503274" y="4532637"/>
            <a:ext cx="6599274" cy="1410463"/>
          </a:xfrm>
          <a:prstGeom prst="roundRect">
            <a:avLst>
              <a:gd name="adj" fmla="val 5242"/>
            </a:avLst>
          </a:prstGeom>
          <a:solidFill>
            <a:srgbClr val="559CAD"/>
          </a:solidFill>
          <a:effectLst>
            <a:outerShdw blurRad="63500" dist="12700" dir="2700000" algn="ctr" rotWithShape="0">
              <a:schemeClr val="tx1">
                <a:alpha val="40000"/>
              </a:schemeClr>
            </a:outerShdw>
          </a:effectLst>
        </p:spPr>
        <p:txBody>
          <a:bodyPr wrap="square" lIns="2484000" tIns="251999" rIns="180000" bIns="251999">
            <a:spAutoFit/>
          </a:bodyPr>
          <a:lstStyle>
            <a:lvl1pPr marL="0" indent="0">
              <a:lnSpc>
                <a:spcPct val="100000"/>
              </a:lnSpc>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t>
            </a:r>
            <a:r>
              <a:rPr lang="en-AU" dirty="0"/>
              <a:t>Left-hand-side callout box to be used when additional information needs to be highlighted. 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a:t>
            </a:r>
            <a:r>
              <a:rPr lang="en-GB" dirty="0"/>
              <a:t>]</a:t>
            </a:r>
            <a:endParaRPr lang="en-US" dirty="0"/>
          </a:p>
        </p:txBody>
      </p:sp>
      <p:sp>
        <p:nvSpPr>
          <p:cNvPr id="46" name="Picture Placeholder 2">
            <a:extLst>
              <a:ext uri="{FF2B5EF4-FFF2-40B4-BE49-F238E27FC236}">
                <a16:creationId xmlns:a16="http://schemas.microsoft.com/office/drawing/2014/main" id="{E286722A-1E65-1458-446D-EFAE26557076}"/>
              </a:ext>
            </a:extLst>
          </p:cNvPr>
          <p:cNvSpPr>
            <a:spLocks noGrp="1"/>
          </p:cNvSpPr>
          <p:nvPr>
            <p:ph type="pic" sz="quarter" idx="23"/>
          </p:nvPr>
        </p:nvSpPr>
        <p:spPr>
          <a:xfrm>
            <a:off x="838200" y="4740429"/>
            <a:ext cx="971045" cy="980701"/>
          </a:xfrm>
          <a:prstGeom prst="rect">
            <a:avLst/>
          </a:prstGeom>
          <a:noFill/>
        </p:spPr>
        <p:txBody>
          <a:bodyPr>
            <a:normAutofit/>
          </a:bodyPr>
          <a:lstStyle>
            <a:lvl1pPr marL="0" indent="0" algn="ctr">
              <a:buNone/>
              <a:defRPr sz="1000">
                <a:solidFill>
                  <a:schemeClr val="bg1"/>
                </a:solidFill>
              </a:defRPr>
            </a:lvl1pPr>
          </a:lstStyle>
          <a:p>
            <a:endParaRPr lang="en-US" dirty="0"/>
          </a:p>
        </p:txBody>
      </p:sp>
      <p:pic>
        <p:nvPicPr>
          <p:cNvPr id="3" name="Graphic 2">
            <a:extLst>
              <a:ext uri="{FF2B5EF4-FFF2-40B4-BE49-F238E27FC236}">
                <a16:creationId xmlns:a16="http://schemas.microsoft.com/office/drawing/2014/main" id="{143A6F64-B2CB-5D88-C30C-CA90BD256A5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4066665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491CAC-5E00-FEEF-94CF-E0B139AE4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16" name="Graphic 15">
            <a:extLst>
              <a:ext uri="{FF2B5EF4-FFF2-40B4-BE49-F238E27FC236}">
                <a16:creationId xmlns:a16="http://schemas.microsoft.com/office/drawing/2014/main" id="{1D1EB9A4-BD42-2644-E6D6-DAE1F56BEA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6395485" y="1541805"/>
            <a:ext cx="5257800" cy="4610902"/>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pic>
        <p:nvPicPr>
          <p:cNvPr id="31" name="Graphic 30">
            <a:extLst>
              <a:ext uri="{FF2B5EF4-FFF2-40B4-BE49-F238E27FC236}">
                <a16:creationId xmlns:a16="http://schemas.microsoft.com/office/drawing/2014/main" id="{3550F4E9-7E00-1E5A-69CC-B403642F1D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605499"/>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38" name="Text Placeholder 12">
            <a:extLst>
              <a:ext uri="{FF2B5EF4-FFF2-40B4-BE49-F238E27FC236}">
                <a16:creationId xmlns:a16="http://schemas.microsoft.com/office/drawing/2014/main" id="{70B23E0C-D2BB-2299-AC45-9D676C9122B0}"/>
              </a:ext>
            </a:extLst>
          </p:cNvPr>
          <p:cNvSpPr>
            <a:spLocks noGrp="1"/>
          </p:cNvSpPr>
          <p:nvPr>
            <p:ph type="body" sz="quarter" idx="11" hasCustomPrompt="1"/>
          </p:nvPr>
        </p:nvSpPr>
        <p:spPr>
          <a:xfrm>
            <a:off x="838200" y="1698261"/>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2331386"/>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5" name="Text Placeholder 12">
            <a:extLst>
              <a:ext uri="{FF2B5EF4-FFF2-40B4-BE49-F238E27FC236}">
                <a16:creationId xmlns:a16="http://schemas.microsoft.com/office/drawing/2014/main" id="{E9419B7D-9441-3B45-922C-F4D646F18015}"/>
              </a:ext>
            </a:extLst>
          </p:cNvPr>
          <p:cNvSpPr>
            <a:spLocks noGrp="1"/>
          </p:cNvSpPr>
          <p:nvPr>
            <p:ph type="body" sz="quarter" idx="22" hasCustomPrompt="1"/>
          </p:nvPr>
        </p:nvSpPr>
        <p:spPr>
          <a:xfrm>
            <a:off x="6627813" y="4610963"/>
            <a:ext cx="6081638" cy="1410463"/>
          </a:xfrm>
          <a:prstGeom prst="roundRect">
            <a:avLst>
              <a:gd name="adj" fmla="val 5242"/>
            </a:avLst>
          </a:prstGeom>
          <a:solidFill>
            <a:srgbClr val="559CAD"/>
          </a:solidFill>
          <a:effectLst>
            <a:outerShdw blurRad="63500" dist="12700" dir="2700000" algn="ctr" rotWithShape="0">
              <a:schemeClr val="tx1">
                <a:alpha val="40000"/>
              </a:schemeClr>
            </a:outerShdw>
          </a:effectLst>
        </p:spPr>
        <p:txBody>
          <a:bodyPr wrap="square" lIns="1368000" tIns="251999" rIns="1440000" bIns="251999">
            <a:spAutoFit/>
          </a:bodyPr>
          <a:lstStyle>
            <a:lvl1pPr marL="0" indent="0">
              <a:lnSpc>
                <a:spcPct val="100000"/>
              </a:lnSpc>
              <a:buNone/>
              <a:defRPr sz="1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t>
            </a:r>
            <a:r>
              <a:rPr lang="en-AU" dirty="0"/>
              <a:t>Left-hand-side callout box to be used when additional information needs to be highlighted. 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a:t>
            </a:r>
            <a:r>
              <a:rPr lang="en-GB" dirty="0"/>
              <a:t>]</a:t>
            </a:r>
            <a:endParaRPr lang="en-US" dirty="0"/>
          </a:p>
        </p:txBody>
      </p:sp>
      <p:sp>
        <p:nvSpPr>
          <p:cNvPr id="46" name="Picture Placeholder 2">
            <a:extLst>
              <a:ext uri="{FF2B5EF4-FFF2-40B4-BE49-F238E27FC236}">
                <a16:creationId xmlns:a16="http://schemas.microsoft.com/office/drawing/2014/main" id="{E286722A-1E65-1458-446D-EFAE26557076}"/>
              </a:ext>
            </a:extLst>
          </p:cNvPr>
          <p:cNvSpPr>
            <a:spLocks noGrp="1"/>
          </p:cNvSpPr>
          <p:nvPr>
            <p:ph type="pic" sz="quarter" idx="23"/>
          </p:nvPr>
        </p:nvSpPr>
        <p:spPr>
          <a:xfrm>
            <a:off x="6856413" y="4825843"/>
            <a:ext cx="971045" cy="980701"/>
          </a:xfrm>
          <a:prstGeom prst="rect">
            <a:avLst/>
          </a:prstGeom>
          <a:noFill/>
        </p:spPr>
        <p:txBody>
          <a:bodyPr>
            <a:normAutofit/>
          </a:bodyPr>
          <a:lstStyle>
            <a:lvl1pPr marL="0" indent="0" algn="ctr">
              <a:buNone/>
              <a:defRPr sz="1000">
                <a:solidFill>
                  <a:schemeClr val="bg1"/>
                </a:solidFill>
              </a:defRPr>
            </a:lvl1pPr>
          </a:lstStyle>
          <a:p>
            <a:endParaRPr lang="en-US" dirty="0"/>
          </a:p>
        </p:txBody>
      </p:sp>
      <p:sp>
        <p:nvSpPr>
          <p:cNvPr id="2" name="Text Placeholder 12">
            <a:extLst>
              <a:ext uri="{FF2B5EF4-FFF2-40B4-BE49-F238E27FC236}">
                <a16:creationId xmlns:a16="http://schemas.microsoft.com/office/drawing/2014/main" id="{48B871EC-B343-D19C-F846-2C4AB250D6BF}"/>
              </a:ext>
            </a:extLst>
          </p:cNvPr>
          <p:cNvSpPr>
            <a:spLocks noGrp="1"/>
          </p:cNvSpPr>
          <p:nvPr>
            <p:ph type="body" sz="quarter" idx="24" hasCustomPrompt="1"/>
          </p:nvPr>
        </p:nvSpPr>
        <p:spPr>
          <a:xfrm>
            <a:off x="838200" y="3689105"/>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3" name="Text Placeholder 12">
            <a:extLst>
              <a:ext uri="{FF2B5EF4-FFF2-40B4-BE49-F238E27FC236}">
                <a16:creationId xmlns:a16="http://schemas.microsoft.com/office/drawing/2014/main" id="{71EF91AE-223E-591D-8132-2206579051A8}"/>
              </a:ext>
            </a:extLst>
          </p:cNvPr>
          <p:cNvSpPr>
            <a:spLocks noGrp="1"/>
          </p:cNvSpPr>
          <p:nvPr>
            <p:ph type="body" sz="quarter" idx="25" hasCustomPrompt="1"/>
          </p:nvPr>
        </p:nvSpPr>
        <p:spPr>
          <a:xfrm>
            <a:off x="838200" y="4196892"/>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4" name="Graphic 3">
            <a:extLst>
              <a:ext uri="{FF2B5EF4-FFF2-40B4-BE49-F238E27FC236}">
                <a16:creationId xmlns:a16="http://schemas.microsoft.com/office/drawing/2014/main" id="{9DC87E1A-3DF1-2B3B-9E5F-CFFB7B6FCA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9704645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43E1A8-05F6-CA6B-BFFD-5291A8C4DF05}"/>
              </a:ext>
            </a:extLst>
          </p:cNvPr>
          <p:cNvSpPr/>
          <p:nvPr userDrawn="1"/>
        </p:nvSpPr>
        <p:spPr>
          <a:xfrm>
            <a:off x="0" y="4282633"/>
            <a:ext cx="12192000" cy="2575367"/>
          </a:xfrm>
          <a:prstGeom prst="rect">
            <a:avLst/>
          </a:prstGeom>
          <a:solidFill>
            <a:srgbClr val="E4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838201" y="1599602"/>
            <a:ext cx="10694988" cy="2481442"/>
          </a:xfrm>
          <a:solidFill>
            <a:schemeClr val="bg1">
              <a:lumMod val="95000"/>
            </a:schemeClr>
          </a:solidFill>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579304"/>
            <a:ext cx="9451694"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40" name="Text Placeholder 12">
            <a:extLst>
              <a:ext uri="{FF2B5EF4-FFF2-40B4-BE49-F238E27FC236}">
                <a16:creationId xmlns:a16="http://schemas.microsoft.com/office/drawing/2014/main" id="{FE227508-117A-6C44-A13A-0B54FF92F688}"/>
              </a:ext>
            </a:extLst>
          </p:cNvPr>
          <p:cNvSpPr>
            <a:spLocks noGrp="1"/>
          </p:cNvSpPr>
          <p:nvPr>
            <p:ph type="body" sz="quarter" idx="13" hasCustomPrompt="1"/>
          </p:nvPr>
        </p:nvSpPr>
        <p:spPr>
          <a:xfrm>
            <a:off x="6274981" y="4495407"/>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43" name="Text Placeholder 12">
            <a:extLst>
              <a:ext uri="{FF2B5EF4-FFF2-40B4-BE49-F238E27FC236}">
                <a16:creationId xmlns:a16="http://schemas.microsoft.com/office/drawing/2014/main" id="{C7CE020E-A5CB-51C1-A0FB-F46F6399106F}"/>
              </a:ext>
            </a:extLst>
          </p:cNvPr>
          <p:cNvSpPr>
            <a:spLocks noGrp="1"/>
          </p:cNvSpPr>
          <p:nvPr>
            <p:ph type="body" sz="quarter" idx="15" hasCustomPrompt="1"/>
          </p:nvPr>
        </p:nvSpPr>
        <p:spPr>
          <a:xfrm>
            <a:off x="838200" y="4984505"/>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44" name="Text Placeholder 12">
            <a:extLst>
              <a:ext uri="{FF2B5EF4-FFF2-40B4-BE49-F238E27FC236}">
                <a16:creationId xmlns:a16="http://schemas.microsoft.com/office/drawing/2014/main" id="{B8F33213-C598-D9BE-892E-B42BC1B206C0}"/>
              </a:ext>
            </a:extLst>
          </p:cNvPr>
          <p:cNvSpPr>
            <a:spLocks noGrp="1"/>
          </p:cNvSpPr>
          <p:nvPr>
            <p:ph type="body" sz="quarter" idx="16" hasCustomPrompt="1"/>
          </p:nvPr>
        </p:nvSpPr>
        <p:spPr>
          <a:xfrm>
            <a:off x="6274981" y="4984505"/>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2" name="Text Placeholder 12">
            <a:extLst>
              <a:ext uri="{FF2B5EF4-FFF2-40B4-BE49-F238E27FC236}">
                <a16:creationId xmlns:a16="http://schemas.microsoft.com/office/drawing/2014/main" id="{27F2001A-14C6-C907-7CAF-408BEA826018}"/>
              </a:ext>
            </a:extLst>
          </p:cNvPr>
          <p:cNvSpPr>
            <a:spLocks noGrp="1"/>
          </p:cNvSpPr>
          <p:nvPr>
            <p:ph type="body" sz="quarter" idx="17" hasCustomPrompt="1"/>
          </p:nvPr>
        </p:nvSpPr>
        <p:spPr>
          <a:xfrm>
            <a:off x="838200" y="4495407"/>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pic>
        <p:nvPicPr>
          <p:cNvPr id="7" name="Graphic 6">
            <a:extLst>
              <a:ext uri="{FF2B5EF4-FFF2-40B4-BE49-F238E27FC236}">
                <a16:creationId xmlns:a16="http://schemas.microsoft.com/office/drawing/2014/main" id="{248DDE16-9D7A-4CA0-F1B9-033A1B9E7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9" name="Graphic 8">
            <a:extLst>
              <a:ext uri="{FF2B5EF4-FFF2-40B4-BE49-F238E27FC236}">
                <a16:creationId xmlns:a16="http://schemas.microsoft.com/office/drawing/2014/main" id="{42C9BF13-B3BD-82D5-5F84-8F2AF27824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11" name="Graphic 10">
            <a:extLst>
              <a:ext uri="{FF2B5EF4-FFF2-40B4-BE49-F238E27FC236}">
                <a16:creationId xmlns:a16="http://schemas.microsoft.com/office/drawing/2014/main" id="{8E1975D7-E72E-6E7B-AF36-D578A055CF6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pic>
        <p:nvPicPr>
          <p:cNvPr id="4" name="Graphic 3">
            <a:extLst>
              <a:ext uri="{FF2B5EF4-FFF2-40B4-BE49-F238E27FC236}">
                <a16:creationId xmlns:a16="http://schemas.microsoft.com/office/drawing/2014/main" id="{AD1AD150-E818-26FF-9097-482AFDE9553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2538133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Graphic 15">
            <a:extLst>
              <a:ext uri="{FF2B5EF4-FFF2-40B4-BE49-F238E27FC236}">
                <a16:creationId xmlns:a16="http://schemas.microsoft.com/office/drawing/2014/main" id="{5DB2EC54-9763-CB35-4704-CF7CA353FA58}"/>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21" name="Title 1">
            <a:extLst>
              <a:ext uri="{FF2B5EF4-FFF2-40B4-BE49-F238E27FC236}">
                <a16:creationId xmlns:a16="http://schemas.microsoft.com/office/drawing/2014/main" id="{790457E8-4EC0-A1A4-8530-B8DE4C3058F8}"/>
              </a:ext>
            </a:extLst>
          </p:cNvPr>
          <p:cNvSpPr>
            <a:spLocks noGrp="1"/>
          </p:cNvSpPr>
          <p:nvPr>
            <p:ph type="title" hasCustomPrompt="1"/>
          </p:nvPr>
        </p:nvSpPr>
        <p:spPr>
          <a:xfrm>
            <a:off x="838200" y="661571"/>
            <a:ext cx="5257800" cy="701731"/>
          </a:xfrm>
        </p:spPr>
        <p:txBody>
          <a:bodyPr wrap="square">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sp>
        <p:nvSpPr>
          <p:cNvPr id="23" name="Text Placeholder 12">
            <a:extLst>
              <a:ext uri="{FF2B5EF4-FFF2-40B4-BE49-F238E27FC236}">
                <a16:creationId xmlns:a16="http://schemas.microsoft.com/office/drawing/2014/main" id="{01143107-1661-8F41-3657-CB62750F78FF}"/>
              </a:ext>
            </a:extLst>
          </p:cNvPr>
          <p:cNvSpPr>
            <a:spLocks noGrp="1"/>
          </p:cNvSpPr>
          <p:nvPr>
            <p:ph type="body" sz="quarter" idx="15" hasCustomPrompt="1"/>
          </p:nvPr>
        </p:nvSpPr>
        <p:spPr>
          <a:xfrm>
            <a:off x="838200" y="2884498"/>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26" name="Graphic 25">
            <a:extLst>
              <a:ext uri="{FF2B5EF4-FFF2-40B4-BE49-F238E27FC236}">
                <a16:creationId xmlns:a16="http://schemas.microsoft.com/office/drawing/2014/main" id="{349E2CB7-A521-A4F3-61C4-EB9D085800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28" name="Graphic 27">
            <a:extLst>
              <a:ext uri="{FF2B5EF4-FFF2-40B4-BE49-F238E27FC236}">
                <a16:creationId xmlns:a16="http://schemas.microsoft.com/office/drawing/2014/main" id="{FA7F3996-B62A-4171-112D-9671660554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29" name="Graphic 28">
            <a:extLst>
              <a:ext uri="{FF2B5EF4-FFF2-40B4-BE49-F238E27FC236}">
                <a16:creationId xmlns:a16="http://schemas.microsoft.com/office/drawing/2014/main" id="{376FF732-6555-07F3-AD70-446980DBC8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0" name="Text Placeholder 12">
            <a:extLst>
              <a:ext uri="{FF2B5EF4-FFF2-40B4-BE49-F238E27FC236}">
                <a16:creationId xmlns:a16="http://schemas.microsoft.com/office/drawing/2014/main" id="{FE2BAB17-CDCE-4494-1A00-21AA619B50E1}"/>
              </a:ext>
            </a:extLst>
          </p:cNvPr>
          <p:cNvSpPr>
            <a:spLocks noGrp="1"/>
          </p:cNvSpPr>
          <p:nvPr>
            <p:ph type="body" sz="quarter" idx="11" hasCustomPrompt="1"/>
          </p:nvPr>
        </p:nvSpPr>
        <p:spPr>
          <a:xfrm>
            <a:off x="838200" y="2306902"/>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31" name="Text Placeholder 12">
            <a:extLst>
              <a:ext uri="{FF2B5EF4-FFF2-40B4-BE49-F238E27FC236}">
                <a16:creationId xmlns:a16="http://schemas.microsoft.com/office/drawing/2014/main" id="{B5B902A6-0254-693B-12B2-DBA08BADA2F2}"/>
              </a:ext>
            </a:extLst>
          </p:cNvPr>
          <p:cNvSpPr>
            <a:spLocks noGrp="1"/>
          </p:cNvSpPr>
          <p:nvPr>
            <p:ph type="body" sz="quarter" idx="16" hasCustomPrompt="1"/>
          </p:nvPr>
        </p:nvSpPr>
        <p:spPr>
          <a:xfrm>
            <a:off x="6395484" y="2884498"/>
            <a:ext cx="5257800" cy="1015663"/>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2" name="Text Placeholder 12">
            <a:extLst>
              <a:ext uri="{FF2B5EF4-FFF2-40B4-BE49-F238E27FC236}">
                <a16:creationId xmlns:a16="http://schemas.microsoft.com/office/drawing/2014/main" id="{152F29A6-8533-FEB2-4B5A-25E954F8F6D1}"/>
              </a:ext>
            </a:extLst>
          </p:cNvPr>
          <p:cNvSpPr>
            <a:spLocks noGrp="1"/>
          </p:cNvSpPr>
          <p:nvPr>
            <p:ph type="body" sz="quarter" idx="17" hasCustomPrompt="1"/>
          </p:nvPr>
        </p:nvSpPr>
        <p:spPr>
          <a:xfrm>
            <a:off x="6395484" y="2306902"/>
            <a:ext cx="5257800" cy="480131"/>
          </a:xfrm>
        </p:spPr>
        <p:txBody>
          <a:bodyPr>
            <a:spAutoFit/>
          </a:bodyPr>
          <a:lstStyle>
            <a:lvl1pPr marL="0" indent="0">
              <a:buNone/>
              <a:defRPr>
                <a:solidFill>
                  <a:srgbClr val="559CA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2]</a:t>
            </a:r>
            <a:endParaRPr lang="en-US" dirty="0"/>
          </a:p>
        </p:txBody>
      </p:sp>
      <p:sp>
        <p:nvSpPr>
          <p:cNvPr id="33" name="Text Placeholder 12">
            <a:extLst>
              <a:ext uri="{FF2B5EF4-FFF2-40B4-BE49-F238E27FC236}">
                <a16:creationId xmlns:a16="http://schemas.microsoft.com/office/drawing/2014/main" id="{DCE9BC9B-DD0F-0725-7017-4D154111D6C7}"/>
              </a:ext>
            </a:extLst>
          </p:cNvPr>
          <p:cNvSpPr>
            <a:spLocks noGrp="1"/>
          </p:cNvSpPr>
          <p:nvPr>
            <p:ph type="body" sz="quarter" idx="18" hasCustomPrompt="1"/>
          </p:nvPr>
        </p:nvSpPr>
        <p:spPr>
          <a:xfrm>
            <a:off x="838200" y="4637436"/>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4" name="Text Placeholder 12">
            <a:extLst>
              <a:ext uri="{FF2B5EF4-FFF2-40B4-BE49-F238E27FC236}">
                <a16:creationId xmlns:a16="http://schemas.microsoft.com/office/drawing/2014/main" id="{CA06BC27-A3F6-569F-C7BA-9949242D5B03}"/>
              </a:ext>
            </a:extLst>
          </p:cNvPr>
          <p:cNvSpPr>
            <a:spLocks noGrp="1"/>
          </p:cNvSpPr>
          <p:nvPr>
            <p:ph type="body" sz="quarter" idx="19" hasCustomPrompt="1"/>
          </p:nvPr>
        </p:nvSpPr>
        <p:spPr>
          <a:xfrm>
            <a:off x="838200" y="4148338"/>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sp>
        <p:nvSpPr>
          <p:cNvPr id="35" name="Text Placeholder 12">
            <a:extLst>
              <a:ext uri="{FF2B5EF4-FFF2-40B4-BE49-F238E27FC236}">
                <a16:creationId xmlns:a16="http://schemas.microsoft.com/office/drawing/2014/main" id="{CD1A07BF-327B-0E97-4000-6F167B2767B5}"/>
              </a:ext>
            </a:extLst>
          </p:cNvPr>
          <p:cNvSpPr>
            <a:spLocks noGrp="1"/>
          </p:cNvSpPr>
          <p:nvPr>
            <p:ph type="body" sz="quarter" idx="20" hasCustomPrompt="1"/>
          </p:nvPr>
        </p:nvSpPr>
        <p:spPr>
          <a:xfrm>
            <a:off x="6402572" y="4637436"/>
            <a:ext cx="5257800" cy="784830"/>
          </a:xfrm>
        </p:spPr>
        <p:txBody>
          <a:bodyPr>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a:t>
            </a:r>
            <a:br>
              <a:rPr lang="en-AU" b="0" i="0" dirty="0">
                <a:solidFill>
                  <a:srgbClr val="000000"/>
                </a:solidFill>
                <a:effectLst/>
                <a:latin typeface="Open Sans" panose="020B0606030504020204" pitchFamily="34" charset="0"/>
              </a:rPr>
            </a:br>
            <a:r>
              <a:rPr lang="en-AU" b="0" i="0" dirty="0">
                <a:solidFill>
                  <a:srgbClr val="000000"/>
                </a:solidFill>
                <a:effectLst/>
                <a:latin typeface="Open Sans" panose="020B0606030504020204" pitchFamily="34" charset="0"/>
              </a:rPr>
              <a:t>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6" name="Text Placeholder 12">
            <a:extLst>
              <a:ext uri="{FF2B5EF4-FFF2-40B4-BE49-F238E27FC236}">
                <a16:creationId xmlns:a16="http://schemas.microsoft.com/office/drawing/2014/main" id="{3F1DF0C3-A230-01CA-6BEA-2DAD085DD19A}"/>
              </a:ext>
            </a:extLst>
          </p:cNvPr>
          <p:cNvSpPr>
            <a:spLocks noGrp="1"/>
          </p:cNvSpPr>
          <p:nvPr>
            <p:ph type="body" sz="quarter" idx="21" hasCustomPrompt="1"/>
          </p:nvPr>
        </p:nvSpPr>
        <p:spPr>
          <a:xfrm>
            <a:off x="6402572" y="4148338"/>
            <a:ext cx="5257800" cy="397032"/>
          </a:xfrm>
        </p:spPr>
        <p:txBody>
          <a:bodyPr>
            <a:spAutoFit/>
          </a:bodyPr>
          <a:lstStyle>
            <a:lvl1pPr marL="0" indent="0">
              <a:buNone/>
              <a:defRPr sz="2200" b="1">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[Heading Level 3]</a:t>
            </a:r>
            <a:endParaRPr lang="en-US" dirty="0"/>
          </a:p>
        </p:txBody>
      </p:sp>
      <p:pic>
        <p:nvPicPr>
          <p:cNvPr id="2" name="Graphic 1">
            <a:extLst>
              <a:ext uri="{FF2B5EF4-FFF2-40B4-BE49-F238E27FC236}">
                <a16:creationId xmlns:a16="http://schemas.microsoft.com/office/drawing/2014/main" id="{72DB5D1B-E4A1-9406-3FB8-EFBB0AA4901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179960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55D10F9-BA63-3107-8D54-D04897A41822}"/>
              </a:ext>
            </a:extLst>
          </p:cNvPr>
          <p:cNvSpPr>
            <a:spLocks noGrp="1"/>
          </p:cNvSpPr>
          <p:nvPr>
            <p:ph type="pic" sz="quarter" idx="10"/>
          </p:nvPr>
        </p:nvSpPr>
        <p:spPr>
          <a:xfrm>
            <a:off x="838199"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21" name="Graphic 15">
            <a:extLst>
              <a:ext uri="{FF2B5EF4-FFF2-40B4-BE49-F238E27FC236}">
                <a16:creationId xmlns:a16="http://schemas.microsoft.com/office/drawing/2014/main" id="{A47861D8-04A1-7549-81F6-909EA3CB71F4}"/>
              </a:ext>
            </a:extLst>
          </p:cNvPr>
          <p:cNvSpPr/>
          <p:nvPr userDrawn="1"/>
        </p:nvSpPr>
        <p:spPr>
          <a:xfrm>
            <a:off x="-6096" y="-6724"/>
            <a:ext cx="1460484" cy="820673"/>
          </a:xfrm>
          <a:custGeom>
            <a:avLst/>
            <a:gdLst>
              <a:gd name="connsiteX0" fmla="*/ 0 w 1460484"/>
              <a:gd name="connsiteY0" fmla="*/ 820674 h 820673"/>
              <a:gd name="connsiteX1" fmla="*/ 0 w 1460484"/>
              <a:gd name="connsiteY1" fmla="*/ 0 h 820673"/>
              <a:gd name="connsiteX2" fmla="*/ 1460484 w 1460484"/>
              <a:gd name="connsiteY2" fmla="*/ 0 h 820673"/>
              <a:gd name="connsiteX3" fmla="*/ 0 w 1460484"/>
              <a:gd name="connsiteY3" fmla="*/ 820674 h 820673"/>
            </a:gdLst>
            <a:ahLst/>
            <a:cxnLst>
              <a:cxn ang="0">
                <a:pos x="connsiteX0" y="connsiteY0"/>
              </a:cxn>
              <a:cxn ang="0">
                <a:pos x="connsiteX1" y="connsiteY1"/>
              </a:cxn>
              <a:cxn ang="0">
                <a:pos x="connsiteX2" y="connsiteY2"/>
              </a:cxn>
              <a:cxn ang="0">
                <a:pos x="connsiteX3" y="connsiteY3"/>
              </a:cxn>
            </a:cxnLst>
            <a:rect l="l" t="t" r="r" b="b"/>
            <a:pathLst>
              <a:path w="1460484" h="820673">
                <a:moveTo>
                  <a:pt x="0" y="820674"/>
                </a:moveTo>
                <a:lnTo>
                  <a:pt x="0" y="0"/>
                </a:lnTo>
                <a:lnTo>
                  <a:pt x="1460484" y="0"/>
                </a:lnTo>
                <a:cubicBezTo>
                  <a:pt x="567804" y="0"/>
                  <a:pt x="111451" y="553653"/>
                  <a:pt x="0" y="820674"/>
                </a:cubicBezTo>
                <a:close/>
              </a:path>
            </a:pathLst>
          </a:custGeom>
          <a:solidFill>
            <a:srgbClr val="F38939"/>
          </a:solidFill>
          <a:ln w="4285" cap="flat">
            <a:noFill/>
            <a:prstDash val="solid"/>
            <a:miter/>
          </a:ln>
        </p:spPr>
        <p:txBody>
          <a:bodyPr rtlCol="0" anchor="ctr"/>
          <a:lstStyle/>
          <a:p>
            <a:endParaRPr lang="en-US"/>
          </a:p>
        </p:txBody>
      </p:sp>
      <p:sp>
        <p:nvSpPr>
          <p:cNvPr id="37" name="Title 1">
            <a:extLst>
              <a:ext uri="{FF2B5EF4-FFF2-40B4-BE49-F238E27FC236}">
                <a16:creationId xmlns:a16="http://schemas.microsoft.com/office/drawing/2014/main" id="{CB228CD3-BC4B-0C32-04D8-C2D0FAC42278}"/>
              </a:ext>
            </a:extLst>
          </p:cNvPr>
          <p:cNvSpPr>
            <a:spLocks noGrp="1"/>
          </p:cNvSpPr>
          <p:nvPr>
            <p:ph type="title" hasCustomPrompt="1"/>
          </p:nvPr>
        </p:nvSpPr>
        <p:spPr>
          <a:xfrm>
            <a:off x="838200" y="840074"/>
            <a:ext cx="5257800" cy="701731"/>
          </a:xfrm>
        </p:spPr>
        <p:txBody>
          <a:bodyPr wrap="square" anchor="t">
            <a:spAutoFit/>
          </a:bodyPr>
          <a:lstStyle>
            <a:lvl1pPr>
              <a:defRPr b="1">
                <a:solidFill>
                  <a:srgbClr val="062E4A"/>
                </a:solidFill>
                <a:latin typeface="Arial" panose="020B0604020202020204" pitchFamily="34" charset="0"/>
                <a:cs typeface="Arial" panose="020B0604020202020204" pitchFamily="34" charset="0"/>
              </a:defRPr>
            </a:lvl1pPr>
          </a:lstStyle>
          <a:p>
            <a:r>
              <a:rPr lang="en-GB" dirty="0"/>
              <a:t>[Heading Level 1]</a:t>
            </a:r>
            <a:endParaRPr lang="en-US" dirty="0"/>
          </a:p>
        </p:txBody>
      </p:sp>
      <p:pic>
        <p:nvPicPr>
          <p:cNvPr id="24" name="Graphic 23">
            <a:extLst>
              <a:ext uri="{FF2B5EF4-FFF2-40B4-BE49-F238E27FC236}">
                <a16:creationId xmlns:a16="http://schemas.microsoft.com/office/drawing/2014/main" id="{93432A3D-3F70-18C1-E1C7-178E0FC6A8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449" y="6251944"/>
            <a:ext cx="1020939" cy="262364"/>
          </a:xfrm>
          <a:prstGeom prst="rect">
            <a:avLst/>
          </a:prstGeom>
        </p:spPr>
      </p:pic>
      <p:pic>
        <p:nvPicPr>
          <p:cNvPr id="26" name="Graphic 25">
            <a:extLst>
              <a:ext uri="{FF2B5EF4-FFF2-40B4-BE49-F238E27FC236}">
                <a16:creationId xmlns:a16="http://schemas.microsoft.com/office/drawing/2014/main" id="{794A80B1-5216-D7F6-D342-222880F8A6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9946" y="6312985"/>
            <a:ext cx="2393339" cy="180503"/>
          </a:xfrm>
          <a:prstGeom prst="rect">
            <a:avLst/>
          </a:prstGeom>
        </p:spPr>
      </p:pic>
      <p:pic>
        <p:nvPicPr>
          <p:cNvPr id="27" name="Graphic 26">
            <a:extLst>
              <a:ext uri="{FF2B5EF4-FFF2-40B4-BE49-F238E27FC236}">
                <a16:creationId xmlns:a16="http://schemas.microsoft.com/office/drawing/2014/main" id="{5EEC0A80-B144-C0F7-3555-0B1FB44C3D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7053" y="6257710"/>
            <a:ext cx="1714799" cy="257220"/>
          </a:xfrm>
          <a:prstGeom prst="rect">
            <a:avLst/>
          </a:prstGeom>
        </p:spPr>
      </p:pic>
      <p:sp>
        <p:nvSpPr>
          <p:cNvPr id="33" name="Text Placeholder 12">
            <a:extLst>
              <a:ext uri="{FF2B5EF4-FFF2-40B4-BE49-F238E27FC236}">
                <a16:creationId xmlns:a16="http://schemas.microsoft.com/office/drawing/2014/main" id="{5DD0B088-3577-C7A7-FC23-9FB3AB674921}"/>
              </a:ext>
            </a:extLst>
          </p:cNvPr>
          <p:cNvSpPr>
            <a:spLocks noGrp="1"/>
          </p:cNvSpPr>
          <p:nvPr>
            <p:ph type="body" sz="quarter" idx="22" hasCustomPrompt="1"/>
          </p:nvPr>
        </p:nvSpPr>
        <p:spPr>
          <a:xfrm>
            <a:off x="8224282"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4" name="Picture Placeholder 19">
            <a:extLst>
              <a:ext uri="{FF2B5EF4-FFF2-40B4-BE49-F238E27FC236}">
                <a16:creationId xmlns:a16="http://schemas.microsoft.com/office/drawing/2014/main" id="{01F32CB8-EE34-C98C-0528-46ED1150D07D}"/>
              </a:ext>
            </a:extLst>
          </p:cNvPr>
          <p:cNvSpPr>
            <a:spLocks noGrp="1"/>
          </p:cNvSpPr>
          <p:nvPr>
            <p:ph type="pic" sz="quarter" idx="23"/>
          </p:nvPr>
        </p:nvSpPr>
        <p:spPr>
          <a:xfrm>
            <a:off x="4531241"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35" name="Picture Placeholder 19">
            <a:extLst>
              <a:ext uri="{FF2B5EF4-FFF2-40B4-BE49-F238E27FC236}">
                <a16:creationId xmlns:a16="http://schemas.microsoft.com/office/drawing/2014/main" id="{BEB7462F-0049-8FEF-504D-CFE40B80E32A}"/>
              </a:ext>
            </a:extLst>
          </p:cNvPr>
          <p:cNvSpPr>
            <a:spLocks noGrp="1"/>
          </p:cNvSpPr>
          <p:nvPr>
            <p:ph type="pic" sz="quarter" idx="24"/>
          </p:nvPr>
        </p:nvSpPr>
        <p:spPr>
          <a:xfrm>
            <a:off x="8224282" y="2137395"/>
            <a:ext cx="1232935" cy="1218410"/>
          </a:xfrm>
        </p:spPr>
        <p:txBody>
          <a:bodyPr anchor="ctr">
            <a:normAutofit/>
          </a:bodyPr>
          <a:lstStyle>
            <a:lvl1pPr marL="0" indent="0" algn="ctr">
              <a:buNone/>
              <a:defRPr sz="1500">
                <a:latin typeface="Arial" panose="020B0604020202020204" pitchFamily="34" charset="0"/>
                <a:cs typeface="Arial" panose="020B0604020202020204" pitchFamily="34" charset="0"/>
              </a:defRPr>
            </a:lvl1pPr>
          </a:lstStyle>
          <a:p>
            <a:endParaRPr lang="en-US" dirty="0"/>
          </a:p>
        </p:txBody>
      </p:sp>
      <p:sp>
        <p:nvSpPr>
          <p:cNvPr id="36" name="Text Placeholder 12">
            <a:extLst>
              <a:ext uri="{FF2B5EF4-FFF2-40B4-BE49-F238E27FC236}">
                <a16:creationId xmlns:a16="http://schemas.microsoft.com/office/drawing/2014/main" id="{F984CA43-11C5-E439-4CDD-E7BE249A6BC7}"/>
              </a:ext>
            </a:extLst>
          </p:cNvPr>
          <p:cNvSpPr>
            <a:spLocks noGrp="1"/>
          </p:cNvSpPr>
          <p:nvPr>
            <p:ph type="body" sz="quarter" idx="25" hasCustomPrompt="1"/>
          </p:nvPr>
        </p:nvSpPr>
        <p:spPr>
          <a:xfrm>
            <a:off x="4531240"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sp>
        <p:nvSpPr>
          <p:cNvPr id="39" name="Text Placeholder 12">
            <a:extLst>
              <a:ext uri="{FF2B5EF4-FFF2-40B4-BE49-F238E27FC236}">
                <a16:creationId xmlns:a16="http://schemas.microsoft.com/office/drawing/2014/main" id="{B5C98C22-B85E-91F1-DF19-6A7650354487}"/>
              </a:ext>
            </a:extLst>
          </p:cNvPr>
          <p:cNvSpPr>
            <a:spLocks noGrp="1"/>
          </p:cNvSpPr>
          <p:nvPr>
            <p:ph type="body" sz="quarter" idx="26" hasCustomPrompt="1"/>
          </p:nvPr>
        </p:nvSpPr>
        <p:spPr>
          <a:xfrm>
            <a:off x="838199" y="3523881"/>
            <a:ext cx="3343939" cy="1836647"/>
          </a:xfrm>
          <a:prstGeom prst="roundRect">
            <a:avLst>
              <a:gd name="adj" fmla="val 5242"/>
            </a:avLst>
          </a:prstGeom>
          <a:solidFill>
            <a:schemeClr val="bg1">
              <a:lumMod val="95000"/>
            </a:schemeClr>
          </a:solidFill>
          <a:effectLst>
            <a:outerShdw blurRad="63500" dist="12700" dir="2700000" algn="ctr" rotWithShape="0">
              <a:schemeClr val="tx1">
                <a:alpha val="40000"/>
              </a:schemeClr>
            </a:outerShdw>
          </a:effectLst>
        </p:spPr>
        <p:txBody>
          <a:bodyPr wrap="square" lIns="180000" tIns="216000" rIns="180000" bIns="180000">
            <a:spAutoFit/>
          </a:bodyPr>
          <a:lstStyle>
            <a:lvl1pPr marL="0" indent="0">
              <a:lnSpc>
                <a:spcPct val="100000"/>
              </a:lnSpc>
              <a:buNone/>
              <a:defRPr sz="1500" b="0" i="0">
                <a:solidFill>
                  <a:srgbClr val="062E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[Body text </a:t>
            </a:r>
            <a:r>
              <a:rPr lang="en-AU" b="0" i="0" dirty="0">
                <a:solidFill>
                  <a:srgbClr val="000000"/>
                </a:solidFill>
                <a:effectLst/>
                <a:latin typeface="Open Sans" panose="020B0606030504020204" pitchFamily="34" charset="0"/>
              </a:rPr>
              <a:t>Lorem ipsum </a:t>
            </a:r>
            <a:r>
              <a:rPr lang="en-AU" b="0" i="0" dirty="0" err="1">
                <a:solidFill>
                  <a:srgbClr val="000000"/>
                </a:solidFill>
                <a:effectLst/>
                <a:latin typeface="Open Sans" panose="020B0606030504020204" pitchFamily="34" charset="0"/>
              </a:rPr>
              <a:t>dolor</a:t>
            </a:r>
            <a:r>
              <a:rPr lang="en-AU" b="0" i="0" dirty="0">
                <a:solidFill>
                  <a:srgbClr val="000000"/>
                </a:solidFill>
                <a:effectLst/>
                <a:latin typeface="Open Sans" panose="020B0606030504020204" pitchFamily="34" charset="0"/>
              </a:rPr>
              <a:t> sit </a:t>
            </a:r>
            <a:r>
              <a:rPr lang="en-AU" b="0" i="0" dirty="0" err="1">
                <a:solidFill>
                  <a:srgbClr val="000000"/>
                </a:solidFill>
                <a:effectLst/>
                <a:latin typeface="Open Sans" panose="020B0606030504020204" pitchFamily="34" charset="0"/>
              </a:rPr>
              <a:t>amet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consectetur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adipiscing</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elit</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tempor</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incididunt</a:t>
            </a:r>
            <a:r>
              <a:rPr lang="en-AU" b="0" i="0" dirty="0">
                <a:solidFill>
                  <a:srgbClr val="000000"/>
                </a:solidFill>
                <a:effectLst/>
                <a:latin typeface="Open Sans" panose="020B0606030504020204" pitchFamily="34" charset="0"/>
              </a:rPr>
              <a:t> </a:t>
            </a:r>
            <a:r>
              <a:rPr lang="en-AU" b="0" i="0" dirty="0" err="1">
                <a:solidFill>
                  <a:srgbClr val="000000"/>
                </a:solidFill>
                <a:effectLst/>
                <a:latin typeface="Open Sans" panose="020B0606030504020204" pitchFamily="34" charset="0"/>
              </a:rPr>
              <a:t>ut</a:t>
            </a:r>
            <a:r>
              <a:rPr lang="en-AU" b="0" i="0" dirty="0">
                <a:solidFill>
                  <a:srgbClr val="000000"/>
                </a:solidFill>
                <a:effectLst/>
                <a:latin typeface="Open Sans" panose="020B0606030504020204" pitchFamily="34" charset="0"/>
              </a:rPr>
              <a:t> labore et dolore magna </a:t>
            </a:r>
            <a:r>
              <a:rPr lang="en-AU" b="0" i="0" dirty="0" err="1">
                <a:solidFill>
                  <a:srgbClr val="000000"/>
                </a:solidFill>
                <a:effectLst/>
                <a:latin typeface="Open Sans" panose="020B0606030504020204" pitchFamily="34" charset="0"/>
              </a:rPr>
              <a:t>aliqua</a:t>
            </a:r>
            <a:r>
              <a:rPr lang="en-AU" b="0" i="0" dirty="0">
                <a:solidFill>
                  <a:srgbClr val="000000"/>
                </a:solidFill>
                <a:effectLst/>
                <a:latin typeface="Open Sans" panose="020B0606030504020204" pitchFamily="34" charset="0"/>
              </a:rPr>
              <a:t>. Ut </a:t>
            </a:r>
            <a:r>
              <a:rPr lang="en-AU" b="0" i="0" dirty="0" err="1">
                <a:solidFill>
                  <a:srgbClr val="000000"/>
                </a:solidFill>
                <a:effectLst/>
                <a:latin typeface="Open Sans" panose="020B0606030504020204" pitchFamily="34" charset="0"/>
              </a:rPr>
              <a:t>enim</a:t>
            </a:r>
            <a:r>
              <a:rPr lang="en-AU" b="0" i="0" dirty="0">
                <a:solidFill>
                  <a:srgbClr val="000000"/>
                </a:solidFill>
                <a:effectLst/>
                <a:latin typeface="Open Sans" panose="020B0606030504020204" pitchFamily="34" charset="0"/>
              </a:rPr>
              <a:t> ad minim </a:t>
            </a:r>
            <a:r>
              <a:rPr lang="en-AU" b="0" i="0" dirty="0" err="1">
                <a:solidFill>
                  <a:srgbClr val="000000"/>
                </a:solidFill>
                <a:effectLst/>
                <a:latin typeface="Open Sans" panose="020B0606030504020204" pitchFamily="34" charset="0"/>
              </a:rPr>
              <a:t>veniam</a:t>
            </a:r>
            <a:r>
              <a:rPr lang="en-AU" b="0" i="0" dirty="0">
                <a:solidFill>
                  <a:srgbClr val="000000"/>
                </a:solidFill>
                <a:effectLst/>
                <a:latin typeface="Open Sans" panose="020B0606030504020204" pitchFamily="34" charset="0"/>
              </a:rPr>
              <a:t> sed do </a:t>
            </a:r>
            <a:r>
              <a:rPr lang="en-AU" b="0" i="0" dirty="0" err="1">
                <a:solidFill>
                  <a:srgbClr val="000000"/>
                </a:solidFill>
                <a:effectLst/>
                <a:latin typeface="Open Sans" panose="020B0606030504020204" pitchFamily="34" charset="0"/>
              </a:rPr>
              <a:t>eiusmod</a:t>
            </a:r>
            <a:r>
              <a:rPr lang="en-AU" b="0" i="0" dirty="0">
                <a:solidFill>
                  <a:srgbClr val="000000"/>
                </a:solidFill>
                <a:effectLst/>
                <a:latin typeface="Open Sans" panose="020B0606030504020204" pitchFamily="34" charset="0"/>
              </a:rPr>
              <a:t>.</a:t>
            </a:r>
            <a:r>
              <a:rPr lang="en-GB" dirty="0"/>
              <a:t>]</a:t>
            </a:r>
            <a:endParaRPr lang="en-US" dirty="0"/>
          </a:p>
        </p:txBody>
      </p:sp>
      <p:pic>
        <p:nvPicPr>
          <p:cNvPr id="2" name="Graphic 1">
            <a:extLst>
              <a:ext uri="{FF2B5EF4-FFF2-40B4-BE49-F238E27FC236}">
                <a16:creationId xmlns:a16="http://schemas.microsoft.com/office/drawing/2014/main" id="{479441C8-7E82-048F-A8DC-6201EB2A3CD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26807" y="300715"/>
            <a:ext cx="826477" cy="755452"/>
          </a:xfrm>
          <a:prstGeom prst="rect">
            <a:avLst/>
          </a:prstGeom>
        </p:spPr>
      </p:pic>
    </p:spTree>
    <p:extLst>
      <p:ext uri="{BB962C8B-B14F-4D97-AF65-F5344CB8AC3E}">
        <p14:creationId xmlns:p14="http://schemas.microsoft.com/office/powerpoint/2010/main" val="3186313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FFB2B3-6CD0-3144-897F-087BF9FA5D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8E5318-CEEB-EE53-B1CF-65F666612B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EC4476-AA40-0605-9AE9-F5BC99357F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B0E3C0-7F39-DE48-9C9F-8F2CDAA44D18}" type="datetimeFigureOut">
              <a:rPr lang="en-US" smtClean="0"/>
              <a:t>3/24/2026</a:t>
            </a:fld>
            <a:endParaRPr lang="en-US"/>
          </a:p>
        </p:txBody>
      </p:sp>
      <p:sp>
        <p:nvSpPr>
          <p:cNvPr id="5" name="Footer Placeholder 4">
            <a:extLst>
              <a:ext uri="{FF2B5EF4-FFF2-40B4-BE49-F238E27FC236}">
                <a16:creationId xmlns:a16="http://schemas.microsoft.com/office/drawing/2014/main" id="{08BA2879-FBA0-08F2-9766-D4F38787B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150299B-E5F9-4636-71D2-11ECDE4D0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9B3634-0D38-9440-B0E1-CCA69D82E11D}" type="slidenum">
              <a:rPr lang="en-US" smtClean="0"/>
              <a:t>‹#›</a:t>
            </a:fld>
            <a:endParaRPr lang="en-US"/>
          </a:p>
        </p:txBody>
      </p:sp>
    </p:spTree>
    <p:extLst>
      <p:ext uri="{BB962C8B-B14F-4D97-AF65-F5344CB8AC3E}">
        <p14:creationId xmlns:p14="http://schemas.microsoft.com/office/powerpoint/2010/main" val="118809514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2" r:id="rId3"/>
    <p:sldLayoutId id="2147483651" r:id="rId4"/>
    <p:sldLayoutId id="2147483650" r:id="rId5"/>
    <p:sldLayoutId id="2147483665" r:id="rId6"/>
    <p:sldLayoutId id="2147483661" r:id="rId7"/>
    <p:sldLayoutId id="2147483652" r:id="rId8"/>
    <p:sldLayoutId id="2147483660" r:id="rId9"/>
    <p:sldLayoutId id="2147483663" r:id="rId10"/>
    <p:sldLayoutId id="2147483664"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hyperlink" Target="https://www.plsa.org.au/?utm_source=chatgpt.com" TargetMode="External"/><Relationship Id="rId3" Type="http://schemas.openxmlformats.org/officeDocument/2006/relationships/hyperlink" Target="https://www.disabilitygateway.gov.au/" TargetMode="External"/><Relationship Id="rId7" Type="http://schemas.openxmlformats.org/officeDocument/2006/relationships/hyperlink" Target="https://alga.com.au/"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www.ndis.gov.au/" TargetMode="External"/><Relationship Id="rId5" Type="http://schemas.openxmlformats.org/officeDocument/2006/relationships/hyperlink" Target="https://humanrights.gov.au/" TargetMode="External"/><Relationship Id="rId4" Type="http://schemas.openxmlformats.org/officeDocument/2006/relationships/hyperlink" Target="https://www.education.gov.au/inclusive-educ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163799-90B2-AEEB-7B41-14812A91FB3E}"/>
              </a:ext>
              <a:ext uri="{C183D7F6-B498-43B3-948B-1728B52AA6E4}">
                <adec:decorative xmlns:adec="http://schemas.microsoft.com/office/drawing/2017/decorative" val="0"/>
              </a:ext>
            </a:extLst>
          </p:cNvPr>
          <p:cNvSpPr txBox="1">
            <a:spLocks noGrp="1"/>
          </p:cNvSpPr>
          <p:nvPr>
            <p:ph type="title"/>
          </p:nvPr>
        </p:nvSpPr>
        <p:spPr>
          <a:xfrm>
            <a:off x="682752" y="2754958"/>
            <a:ext cx="5672328" cy="219752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5000" b="1" kern="1200">
                <a:solidFill>
                  <a:srgbClr val="062E4A"/>
                </a:solidFill>
                <a:latin typeface="Arial" panose="020B0604020202020204" pitchFamily="34" charset="0"/>
                <a:ea typeface="+mj-ea"/>
                <a:cs typeface="Arial" panose="020B0604020202020204" pitchFamily="34" charset="0"/>
              </a:defRPr>
            </a:lvl1pPr>
          </a:lstStyle>
          <a:p>
            <a:r>
              <a:rPr lang="en-AU" sz="4000" dirty="0"/>
              <a:t>Inclusive Education and Lifelong Learning: </a:t>
            </a:r>
            <a:br>
              <a:rPr lang="en-AU" sz="4000" dirty="0"/>
            </a:br>
            <a:br>
              <a:rPr lang="en-AU" sz="4000" dirty="0"/>
            </a:br>
            <a:r>
              <a:rPr lang="en-AU" sz="3200" dirty="0"/>
              <a:t>The Local Government Role</a:t>
            </a:r>
          </a:p>
        </p:txBody>
      </p:sp>
      <p:sp>
        <p:nvSpPr>
          <p:cNvPr id="4" name="Text Placeholder 3">
            <a:extLst>
              <a:ext uri="{FF2B5EF4-FFF2-40B4-BE49-F238E27FC236}">
                <a16:creationId xmlns:a16="http://schemas.microsoft.com/office/drawing/2014/main" id="{80AAF13D-08A8-03E3-E011-B60C24DEEB86}"/>
              </a:ext>
              <a:ext uri="{C183D7F6-B498-43B3-948B-1728B52AA6E4}">
                <adec:decorative xmlns:adec="http://schemas.microsoft.com/office/drawing/2017/decorative" val="0"/>
              </a:ext>
            </a:extLst>
          </p:cNvPr>
          <p:cNvSpPr>
            <a:spLocks noGrp="1"/>
          </p:cNvSpPr>
          <p:nvPr>
            <p:ph type="body" sz="quarter" idx="11"/>
          </p:nvPr>
        </p:nvSpPr>
        <p:spPr/>
        <p:txBody>
          <a:bodyPr/>
          <a:lstStyle/>
          <a:p>
            <a:r>
              <a:rPr lang="en-AU" sz="1800" dirty="0">
                <a:solidFill>
                  <a:srgbClr val="005059"/>
                </a:solidFill>
              </a:rPr>
              <a:t>Cyndi Neuzerling</a:t>
            </a:r>
          </a:p>
          <a:p>
            <a:endParaRPr lang="en-AU" dirty="0"/>
          </a:p>
        </p:txBody>
      </p:sp>
      <p:sp>
        <p:nvSpPr>
          <p:cNvPr id="5" name="Text Placeholder 4">
            <a:extLst>
              <a:ext uri="{FF2B5EF4-FFF2-40B4-BE49-F238E27FC236}">
                <a16:creationId xmlns:a16="http://schemas.microsoft.com/office/drawing/2014/main" id="{97ABB1F6-FA79-9F5C-E9A0-AD577FB3DAF1}"/>
              </a:ext>
            </a:extLst>
          </p:cNvPr>
          <p:cNvSpPr>
            <a:spLocks noGrp="1"/>
          </p:cNvSpPr>
          <p:nvPr>
            <p:ph type="body" sz="quarter" idx="12"/>
          </p:nvPr>
        </p:nvSpPr>
        <p:spPr/>
        <p:txBody>
          <a:bodyPr>
            <a:normAutofit fontScale="25000" lnSpcReduction="20000"/>
          </a:bodyPr>
          <a:lstStyle/>
          <a:p>
            <a:r>
              <a:rPr lang="en-AU" sz="5600" dirty="0">
                <a:solidFill>
                  <a:srgbClr val="005059"/>
                </a:solidFill>
              </a:rPr>
              <a:t>Disability Inclusion coordinator</a:t>
            </a:r>
          </a:p>
          <a:p>
            <a:r>
              <a:rPr lang="en-AU" sz="5600" dirty="0">
                <a:solidFill>
                  <a:srgbClr val="005059"/>
                </a:solidFill>
              </a:rPr>
              <a:t>City of Playford</a:t>
            </a:r>
          </a:p>
          <a:p>
            <a:endParaRPr lang="en-AU" dirty="0"/>
          </a:p>
        </p:txBody>
      </p:sp>
      <p:pic>
        <p:nvPicPr>
          <p:cNvPr id="9" name="Picture Placeholder 8" descr="image of presenter Cyndi Neuzerling smiling">
            <a:extLst>
              <a:ext uri="{FF2B5EF4-FFF2-40B4-BE49-F238E27FC236}">
                <a16:creationId xmlns:a16="http://schemas.microsoft.com/office/drawing/2014/main" id="{2FF564EF-8B07-C964-5765-84144C9F5988}"/>
              </a:ext>
            </a:extLst>
          </p:cNvPr>
          <p:cNvPicPr>
            <a:picLocks noGrp="1" noChangeAspect="1"/>
          </p:cNvPicPr>
          <p:nvPr>
            <p:ph type="pic" sz="quarter" idx="15"/>
          </p:nvPr>
        </p:nvPicPr>
        <p:blipFill>
          <a:blip r:embed="rId3"/>
          <a:srcRect l="485" r="485"/>
          <a:stretch>
            <a:fillRect/>
          </a:stretch>
        </p:blipFill>
        <p:spPr/>
      </p:pic>
    </p:spTree>
    <p:extLst>
      <p:ext uri="{BB962C8B-B14F-4D97-AF65-F5344CB8AC3E}">
        <p14:creationId xmlns:p14="http://schemas.microsoft.com/office/powerpoint/2010/main" val="216979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CC1F-F293-EA82-7557-E9F2C0FD028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11F5C5E-88C7-8679-234B-EB12C896A11B}"/>
              </a:ext>
              <a:ext uri="{C183D7F6-B498-43B3-948B-1728B52AA6E4}">
                <adec:decorative xmlns:adec="http://schemas.microsoft.com/office/drawing/2017/decorative" val="1"/>
              </a:ext>
            </a:extLst>
          </p:cNvPr>
          <p:cNvSpPr txBox="1">
            <a:spLocks/>
          </p:cNvSpPr>
          <p:nvPr/>
        </p:nvSpPr>
        <p:spPr>
          <a:xfrm>
            <a:off x="2723291" y="182993"/>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a:solidFill>
                <a:srgbClr val="005059"/>
              </a:solidFill>
              <a:latin typeface="Arial" panose="020B0604020202020204" pitchFamily="34" charset="0"/>
              <a:cs typeface="Arial" panose="020B0604020202020204" pitchFamily="34" charset="0"/>
            </a:endParaRPr>
          </a:p>
        </p:txBody>
      </p:sp>
      <p:sp>
        <p:nvSpPr>
          <p:cNvPr id="15" name="Title 14">
            <a:extLst>
              <a:ext uri="{FF2B5EF4-FFF2-40B4-BE49-F238E27FC236}">
                <a16:creationId xmlns:a16="http://schemas.microsoft.com/office/drawing/2014/main" id="{9FB94069-66FA-B059-3FDA-EA85F8D6D24F}"/>
              </a:ext>
            </a:extLst>
          </p:cNvPr>
          <p:cNvSpPr>
            <a:spLocks noGrp="1"/>
          </p:cNvSpPr>
          <p:nvPr>
            <p:ph type="title"/>
          </p:nvPr>
        </p:nvSpPr>
        <p:spPr>
          <a:xfrm>
            <a:off x="3361133" y="539466"/>
            <a:ext cx="5469733" cy="1143000"/>
          </a:xfrm>
        </p:spPr>
        <p:txBody>
          <a:bodyPr/>
          <a:lstStyle/>
          <a:p>
            <a:pPr algn="ctr"/>
            <a:r>
              <a:rPr lang="en-AU" dirty="0"/>
              <a:t>Five simple actions </a:t>
            </a:r>
            <a:br>
              <a:rPr lang="en-AU" dirty="0"/>
            </a:br>
            <a:r>
              <a:rPr lang="en-AU" dirty="0"/>
              <a:t>councils can take</a:t>
            </a:r>
            <a:br>
              <a:rPr lang="en-AU" dirty="0"/>
            </a:br>
            <a:endParaRPr lang="en-AU" dirty="0"/>
          </a:p>
        </p:txBody>
      </p:sp>
      <p:pic>
        <p:nvPicPr>
          <p:cNvPr id="3" name="Picture 2" descr="A group of icons on a black background&#10;&#10;AI-generated content may be incorrect.">
            <a:extLst>
              <a:ext uri="{FF2B5EF4-FFF2-40B4-BE49-F238E27FC236}">
                <a16:creationId xmlns:a16="http://schemas.microsoft.com/office/drawing/2014/main" id="{C4EEF613-49C4-71F7-E9C5-4F200CBE4E14}"/>
              </a:ext>
            </a:extLst>
          </p:cNvPr>
          <p:cNvPicPr>
            <a:picLocks noChangeAspect="1"/>
          </p:cNvPicPr>
          <p:nvPr/>
        </p:nvPicPr>
        <p:blipFill>
          <a:blip r:embed="rId3"/>
          <a:stretch>
            <a:fillRect/>
          </a:stretch>
        </p:blipFill>
        <p:spPr>
          <a:xfrm>
            <a:off x="1842785" y="1187047"/>
            <a:ext cx="8506429" cy="5670953"/>
          </a:xfrm>
          <a:prstGeom prst="rect">
            <a:avLst/>
          </a:prstGeom>
        </p:spPr>
      </p:pic>
    </p:spTree>
    <p:extLst>
      <p:ext uri="{BB962C8B-B14F-4D97-AF65-F5344CB8AC3E}">
        <p14:creationId xmlns:p14="http://schemas.microsoft.com/office/powerpoint/2010/main" val="178238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606E-9F5C-5322-7954-9556CBD744F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F1E49D-5B28-4CB5-2947-9202E3AC6BDB}"/>
              </a:ext>
              <a:ext uri="{C183D7F6-B498-43B3-948B-1728B52AA6E4}">
                <adec:decorative xmlns:adec="http://schemas.microsoft.com/office/drawing/2017/decorative" val="1"/>
              </a:ext>
            </a:extLst>
          </p:cNvPr>
          <p:cNvSpPr txBox="1">
            <a:spLocks/>
          </p:cNvSpPr>
          <p:nvPr/>
        </p:nvSpPr>
        <p:spPr>
          <a:xfrm>
            <a:off x="2723291" y="182993"/>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a:solidFill>
                <a:srgbClr val="005059"/>
              </a:solidFill>
              <a:latin typeface="Arial" panose="020B0604020202020204" pitchFamily="34" charset="0"/>
              <a:cs typeface="Arial" panose="020B0604020202020204" pitchFamily="34" charset="0"/>
            </a:endParaRPr>
          </a:p>
        </p:txBody>
      </p:sp>
      <p:pic>
        <p:nvPicPr>
          <p:cNvPr id="10" name="Picture 9" descr="A screen shot of a black background&#10;&#10;AI-generated content may be incorrect.">
            <a:extLst>
              <a:ext uri="{FF2B5EF4-FFF2-40B4-BE49-F238E27FC236}">
                <a16:creationId xmlns:a16="http://schemas.microsoft.com/office/drawing/2014/main" id="{3BCD2F40-AB9E-6245-4DB2-6CBEE29412A0}"/>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47265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D2257-A1B8-E3B3-345B-3C4A57B10BC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33637D8-9D59-B77E-EB0E-26708E351395}"/>
              </a:ext>
              <a:ext uri="{C183D7F6-B498-43B3-948B-1728B52AA6E4}">
                <adec:decorative xmlns:adec="http://schemas.microsoft.com/office/drawing/2017/decorative" val="1"/>
              </a:ext>
            </a:extLst>
          </p:cNvPr>
          <p:cNvSpPr txBox="1">
            <a:spLocks/>
          </p:cNvSpPr>
          <p:nvPr/>
        </p:nvSpPr>
        <p:spPr>
          <a:xfrm>
            <a:off x="2723291" y="182993"/>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a:solidFill>
                <a:srgbClr val="005059"/>
              </a:solidFill>
              <a:latin typeface="Arial" panose="020B0604020202020204" pitchFamily="34" charset="0"/>
              <a:cs typeface="Arial" panose="020B0604020202020204" pitchFamily="34" charset="0"/>
            </a:endParaRPr>
          </a:p>
        </p:txBody>
      </p:sp>
      <p:pic>
        <p:nvPicPr>
          <p:cNvPr id="3" name="Picture 2" descr="A black and blue text with blue circles&#10;&#10;AI-generated content may be incorrect.">
            <a:extLst>
              <a:ext uri="{FF2B5EF4-FFF2-40B4-BE49-F238E27FC236}">
                <a16:creationId xmlns:a16="http://schemas.microsoft.com/office/drawing/2014/main" id="{568F025C-556D-49DA-66D9-D78B1C513776}"/>
              </a:ext>
            </a:extLst>
          </p:cNvPr>
          <p:cNvPicPr>
            <a:picLocks noChangeAspect="1"/>
          </p:cNvPicPr>
          <p:nvPr/>
        </p:nvPicPr>
        <p:blipFill>
          <a:blip r:embed="rId3"/>
          <a:stretch>
            <a:fillRect/>
          </a:stretch>
        </p:blipFill>
        <p:spPr>
          <a:xfrm>
            <a:off x="952500" y="-457125"/>
            <a:ext cx="10287000" cy="6858000"/>
          </a:xfrm>
          <a:prstGeom prst="rect">
            <a:avLst/>
          </a:prstGeom>
        </p:spPr>
      </p:pic>
    </p:spTree>
    <p:extLst>
      <p:ext uri="{BB962C8B-B14F-4D97-AF65-F5344CB8AC3E}">
        <p14:creationId xmlns:p14="http://schemas.microsoft.com/office/powerpoint/2010/main" val="138043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D7D9-D102-4CD8-8A37-4A81F06C6EE7}"/>
            </a:ext>
          </a:extLst>
        </p:cNvPr>
        <p:cNvGrpSpPr/>
        <p:nvPr/>
      </p:nvGrpSpPr>
      <p:grpSpPr>
        <a:xfrm>
          <a:off x="0" y="0"/>
          <a:ext cx="0" cy="0"/>
          <a:chOff x="0" y="0"/>
          <a:chExt cx="0" cy="0"/>
        </a:xfrm>
      </p:grpSpPr>
      <p:sp>
        <p:nvSpPr>
          <p:cNvPr id="6" name="Title 1" descr="mother and son looking at books on the shelf in the library">
            <a:extLst>
              <a:ext uri="{FF2B5EF4-FFF2-40B4-BE49-F238E27FC236}">
                <a16:creationId xmlns:a16="http://schemas.microsoft.com/office/drawing/2014/main" id="{0A213A36-2291-EDB7-B7D6-F53A0A0E82E9}"/>
              </a:ext>
            </a:extLst>
          </p:cNvPr>
          <p:cNvSpPr txBox="1">
            <a:spLocks/>
          </p:cNvSpPr>
          <p:nvPr/>
        </p:nvSpPr>
        <p:spPr>
          <a:xfrm>
            <a:off x="2723291" y="182993"/>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a:solidFill>
                <a:srgbClr val="005059"/>
              </a:solidFill>
              <a:latin typeface="Arial" panose="020B0604020202020204" pitchFamily="34" charset="0"/>
              <a:cs typeface="Arial" panose="020B0604020202020204" pitchFamily="34" charset="0"/>
            </a:endParaRPr>
          </a:p>
        </p:txBody>
      </p:sp>
      <p:sp>
        <p:nvSpPr>
          <p:cNvPr id="15" name="Title 14">
            <a:extLst>
              <a:ext uri="{FF2B5EF4-FFF2-40B4-BE49-F238E27FC236}">
                <a16:creationId xmlns:a16="http://schemas.microsoft.com/office/drawing/2014/main" id="{C66E25AB-289D-BABA-835C-5BF0F234A8D1}"/>
              </a:ext>
              <a:ext uri="{C183D7F6-B498-43B3-948B-1728B52AA6E4}">
                <adec:decorative xmlns:adec="http://schemas.microsoft.com/office/drawing/2017/decorative" val="1"/>
              </a:ext>
            </a:extLst>
          </p:cNvPr>
          <p:cNvSpPr>
            <a:spLocks noGrp="1"/>
          </p:cNvSpPr>
          <p:nvPr>
            <p:ph type="title"/>
          </p:nvPr>
        </p:nvSpPr>
        <p:spPr>
          <a:xfrm>
            <a:off x="1924405" y="985966"/>
            <a:ext cx="8343187" cy="925131"/>
          </a:xfrm>
        </p:spPr>
        <p:txBody>
          <a:bodyPr/>
          <a:lstStyle/>
          <a:p>
            <a:pPr algn="ctr"/>
            <a:r>
              <a:rPr lang="en-AU" dirty="0"/>
              <a:t>Local government connects </a:t>
            </a:r>
            <a:br>
              <a:rPr lang="en-AU" dirty="0"/>
            </a:br>
            <a:r>
              <a:rPr lang="en-AU" dirty="0"/>
              <a:t>people with opportunity</a:t>
            </a:r>
            <a:br>
              <a:rPr lang="en-AU" dirty="0"/>
            </a:br>
            <a:br>
              <a:rPr lang="en-AU" dirty="0"/>
            </a:br>
            <a:endParaRPr lang="en-AU" dirty="0"/>
          </a:p>
        </p:txBody>
      </p:sp>
      <p:pic>
        <p:nvPicPr>
          <p:cNvPr id="2" name="Picture 1" descr="mother and son in library looking at books">
            <a:extLst>
              <a:ext uri="{FF2B5EF4-FFF2-40B4-BE49-F238E27FC236}">
                <a16:creationId xmlns:a16="http://schemas.microsoft.com/office/drawing/2014/main" id="{4DBEB80E-6452-9449-C976-9A8BEB4EADA2}"/>
              </a:ext>
            </a:extLst>
          </p:cNvPr>
          <p:cNvPicPr>
            <a:picLocks noChangeAspect="1"/>
          </p:cNvPicPr>
          <p:nvPr/>
        </p:nvPicPr>
        <p:blipFill>
          <a:blip r:embed="rId3"/>
          <a:stretch>
            <a:fillRect/>
          </a:stretch>
        </p:blipFill>
        <p:spPr>
          <a:xfrm>
            <a:off x="2953690" y="1684083"/>
            <a:ext cx="6284615" cy="4187951"/>
          </a:xfrm>
          <a:prstGeom prst="rect">
            <a:avLst/>
          </a:prstGeom>
        </p:spPr>
      </p:pic>
    </p:spTree>
    <p:extLst>
      <p:ext uri="{BB962C8B-B14F-4D97-AF65-F5344CB8AC3E}">
        <p14:creationId xmlns:p14="http://schemas.microsoft.com/office/powerpoint/2010/main" val="1610331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9D1AA-C2D3-73F6-2FF6-44C52E588274}"/>
            </a:ext>
          </a:extLst>
        </p:cNvPr>
        <p:cNvGrpSpPr/>
        <p:nvPr/>
      </p:nvGrpSpPr>
      <p:grpSpPr>
        <a:xfrm>
          <a:off x="0" y="0"/>
          <a:ext cx="0" cy="0"/>
          <a:chOff x="0" y="0"/>
          <a:chExt cx="0" cy="0"/>
        </a:xfrm>
      </p:grpSpPr>
      <p:sp>
        <p:nvSpPr>
          <p:cNvPr id="6" name="Title 1" descr="mother and son looking at books on the shelf in the library">
            <a:extLst>
              <a:ext uri="{FF2B5EF4-FFF2-40B4-BE49-F238E27FC236}">
                <a16:creationId xmlns:a16="http://schemas.microsoft.com/office/drawing/2014/main" id="{6731FE5E-E179-AE6D-D56B-1338CF29982C}"/>
              </a:ext>
            </a:extLst>
          </p:cNvPr>
          <p:cNvSpPr txBox="1">
            <a:spLocks/>
          </p:cNvSpPr>
          <p:nvPr/>
        </p:nvSpPr>
        <p:spPr>
          <a:xfrm>
            <a:off x="2723291" y="182993"/>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b="1" dirty="0">
              <a:solidFill>
                <a:srgbClr val="005059"/>
              </a:solidFill>
              <a:latin typeface="Arial" panose="020B0604020202020204" pitchFamily="34" charset="0"/>
              <a:cs typeface="Arial" panose="020B0604020202020204" pitchFamily="34" charset="0"/>
            </a:endParaRPr>
          </a:p>
        </p:txBody>
      </p:sp>
      <p:sp>
        <p:nvSpPr>
          <p:cNvPr id="15" name="Title 14">
            <a:extLst>
              <a:ext uri="{FF2B5EF4-FFF2-40B4-BE49-F238E27FC236}">
                <a16:creationId xmlns:a16="http://schemas.microsoft.com/office/drawing/2014/main" id="{F3E7932B-CFB0-117C-A68D-057F30616C5E}"/>
              </a:ext>
              <a:ext uri="{C183D7F6-B498-43B3-948B-1728B52AA6E4}">
                <adec:decorative xmlns:adec="http://schemas.microsoft.com/office/drawing/2017/decorative" val="1"/>
              </a:ext>
            </a:extLst>
          </p:cNvPr>
          <p:cNvSpPr>
            <a:spLocks noGrp="1"/>
          </p:cNvSpPr>
          <p:nvPr>
            <p:ph type="title"/>
          </p:nvPr>
        </p:nvSpPr>
        <p:spPr>
          <a:xfrm>
            <a:off x="867467" y="-88900"/>
            <a:ext cx="10457064" cy="1311128"/>
          </a:xfrm>
        </p:spPr>
        <p:txBody>
          <a:bodyPr/>
          <a:lstStyle/>
          <a:p>
            <a:pPr algn="ctr"/>
            <a:r>
              <a:rPr lang="en-AU" dirty="0"/>
              <a:t>Resources and Further Information</a:t>
            </a:r>
          </a:p>
        </p:txBody>
      </p:sp>
      <p:sp>
        <p:nvSpPr>
          <p:cNvPr id="4" name="TextBox 3">
            <a:extLst>
              <a:ext uri="{FF2B5EF4-FFF2-40B4-BE49-F238E27FC236}">
                <a16:creationId xmlns:a16="http://schemas.microsoft.com/office/drawing/2014/main" id="{AB802047-3C42-F73D-23C9-2594F5E674C3}"/>
              </a:ext>
            </a:extLst>
          </p:cNvPr>
          <p:cNvSpPr txBox="1"/>
          <p:nvPr/>
        </p:nvSpPr>
        <p:spPr>
          <a:xfrm>
            <a:off x="2144068" y="991395"/>
            <a:ext cx="7903862" cy="461665"/>
          </a:xfrm>
          <a:prstGeom prst="rect">
            <a:avLst/>
          </a:prstGeom>
          <a:noFill/>
        </p:spPr>
        <p:txBody>
          <a:bodyPr wrap="square">
            <a:spAutoFit/>
          </a:bodyPr>
          <a:lstStyle/>
          <a:p>
            <a:r>
              <a:rPr lang="en-AU" sz="2400" b="1" dirty="0"/>
              <a:t>Inclusive Learning and Local Government Resources</a:t>
            </a:r>
          </a:p>
        </p:txBody>
      </p:sp>
      <p:sp>
        <p:nvSpPr>
          <p:cNvPr id="7" name="TextBox 6">
            <a:extLst>
              <a:ext uri="{FF2B5EF4-FFF2-40B4-BE49-F238E27FC236}">
                <a16:creationId xmlns:a16="http://schemas.microsoft.com/office/drawing/2014/main" id="{FC2BF468-A6EB-AAEA-ACFE-B6C135C8ABA6}"/>
              </a:ext>
            </a:extLst>
          </p:cNvPr>
          <p:cNvSpPr txBox="1"/>
          <p:nvPr/>
        </p:nvSpPr>
        <p:spPr>
          <a:xfrm>
            <a:off x="271849" y="1935027"/>
            <a:ext cx="11788345" cy="3970318"/>
          </a:xfrm>
          <a:prstGeom prst="rect">
            <a:avLst/>
          </a:prstGeom>
          <a:noFill/>
        </p:spPr>
        <p:txBody>
          <a:bodyPr wrap="square" numCol="2">
            <a:spAutoFit/>
          </a:bodyPr>
          <a:lstStyle/>
          <a:p>
            <a:r>
              <a:rPr lang="en-AU" b="1" dirty="0">
                <a:solidFill>
                  <a:srgbClr val="559CAD"/>
                </a:solidFill>
              </a:rPr>
              <a:t>Department of Social Services – National Disability Strategy</a:t>
            </a:r>
            <a:br>
              <a:rPr lang="en-AU" dirty="0"/>
            </a:br>
            <a:r>
              <a:rPr lang="en-AU" dirty="0">
                <a:hlinkClick r:id="rId3"/>
              </a:rPr>
              <a:t>https://www.disabilitygateway.gov.au</a:t>
            </a:r>
            <a:br>
              <a:rPr lang="en-AU" dirty="0"/>
            </a:br>
            <a:endParaRPr lang="en-AU" dirty="0"/>
          </a:p>
          <a:p>
            <a:endParaRPr lang="en-AU" dirty="0"/>
          </a:p>
          <a:p>
            <a:r>
              <a:rPr lang="en-AU" b="1" dirty="0">
                <a:solidFill>
                  <a:srgbClr val="559CAD"/>
                </a:solidFill>
              </a:rPr>
              <a:t>Australian Government Department of Education – Inclusive Education</a:t>
            </a:r>
            <a:br>
              <a:rPr lang="en-AU" dirty="0"/>
            </a:br>
            <a:r>
              <a:rPr lang="en-AU" dirty="0">
                <a:hlinkClick r:id="rId4"/>
              </a:rPr>
              <a:t>https://www.education.gov.au/inclusive-education</a:t>
            </a:r>
            <a:endParaRPr lang="en-AU" dirty="0"/>
          </a:p>
          <a:p>
            <a:br>
              <a:rPr lang="en-AU" dirty="0"/>
            </a:br>
            <a:r>
              <a:rPr lang="en-AU" b="1" dirty="0">
                <a:solidFill>
                  <a:srgbClr val="559CAD"/>
                </a:solidFill>
              </a:rPr>
              <a:t>Australian Human Rights Commission – Disability Standards for Education</a:t>
            </a:r>
            <a:br>
              <a:rPr lang="en-AU" dirty="0"/>
            </a:br>
            <a:r>
              <a:rPr lang="en-AU" dirty="0">
                <a:hlinkClick r:id="rId5"/>
              </a:rPr>
              <a:t>https://humanrights.gov.au</a:t>
            </a:r>
            <a:endParaRPr lang="en-AU" dirty="0"/>
          </a:p>
          <a:p>
            <a:endParaRPr lang="en-AU" dirty="0"/>
          </a:p>
          <a:p>
            <a:endParaRPr lang="en-AU" dirty="0"/>
          </a:p>
          <a:p>
            <a:r>
              <a:rPr lang="en-AU" b="1" dirty="0">
                <a:solidFill>
                  <a:srgbClr val="559CAD"/>
                </a:solidFill>
              </a:rPr>
              <a:t>NDIS Quality and Safeguards Commission – Community and Capacity Building Resources</a:t>
            </a:r>
            <a:br>
              <a:rPr lang="en-AU" dirty="0"/>
            </a:br>
            <a:r>
              <a:rPr lang="en-AU" dirty="0">
                <a:hlinkClick r:id="rId6"/>
              </a:rPr>
              <a:t>https://www.ndis.gov.au</a:t>
            </a:r>
            <a:br>
              <a:rPr lang="en-AU" dirty="0"/>
            </a:br>
            <a:endParaRPr lang="en-AU" dirty="0"/>
          </a:p>
          <a:p>
            <a:endParaRPr lang="en-AU" b="1" dirty="0"/>
          </a:p>
          <a:p>
            <a:r>
              <a:rPr lang="en-AU" b="1" dirty="0">
                <a:solidFill>
                  <a:srgbClr val="559CAD"/>
                </a:solidFill>
              </a:rPr>
              <a:t>Australian Local Government Association (ALGA)</a:t>
            </a:r>
            <a:br>
              <a:rPr lang="en-AU" dirty="0">
                <a:solidFill>
                  <a:srgbClr val="559CAD"/>
                </a:solidFill>
              </a:rPr>
            </a:br>
            <a:r>
              <a:rPr lang="en-AU" dirty="0">
                <a:hlinkClick r:id="rId7"/>
              </a:rPr>
              <a:t>https://alga.com.au</a:t>
            </a:r>
            <a:endParaRPr lang="en-AU" dirty="0"/>
          </a:p>
          <a:p>
            <a:endParaRPr lang="en-AU" b="1" dirty="0"/>
          </a:p>
          <a:p>
            <a:endParaRPr lang="en-AU" b="1" dirty="0"/>
          </a:p>
          <a:p>
            <a:r>
              <a:rPr lang="en-AU" b="1" dirty="0">
                <a:solidFill>
                  <a:srgbClr val="559CAD"/>
                </a:solidFill>
              </a:rPr>
              <a:t>Public Libraries SA</a:t>
            </a:r>
            <a:br>
              <a:rPr lang="en-AU" dirty="0">
                <a:solidFill>
                  <a:srgbClr val="559CAD"/>
                </a:solidFill>
              </a:rPr>
            </a:br>
            <a:r>
              <a:rPr lang="en-AU" dirty="0">
                <a:hlinkClick r:id="rId8"/>
              </a:rPr>
              <a:t>https://www.plsa.org.au</a:t>
            </a:r>
            <a:endParaRPr lang="en-AU" dirty="0"/>
          </a:p>
        </p:txBody>
      </p:sp>
    </p:spTree>
    <p:extLst>
      <p:ext uri="{BB962C8B-B14F-4D97-AF65-F5344CB8AC3E}">
        <p14:creationId xmlns:p14="http://schemas.microsoft.com/office/powerpoint/2010/main" val="109967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351F-7766-861A-5472-5BE5579CF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E3D543-9E37-3088-DCDB-D467A8CD39D7}"/>
              </a:ext>
            </a:extLst>
          </p:cNvPr>
          <p:cNvSpPr>
            <a:spLocks noGrp="1"/>
          </p:cNvSpPr>
          <p:nvPr>
            <p:ph type="title"/>
          </p:nvPr>
        </p:nvSpPr>
        <p:spPr>
          <a:xfrm>
            <a:off x="838199" y="356873"/>
            <a:ext cx="8130703" cy="1311128"/>
          </a:xfrm>
        </p:spPr>
        <p:txBody>
          <a:bodyPr/>
          <a:lstStyle/>
          <a:p>
            <a:r>
              <a:rPr lang="en-AU" dirty="0"/>
              <a:t>Why This Matters</a:t>
            </a:r>
            <a:br>
              <a:rPr lang="en-AU" dirty="0">
                <a:solidFill>
                  <a:srgbClr val="005059"/>
                </a:solidFill>
              </a:rPr>
            </a:br>
            <a:endParaRPr lang="en-US" dirty="0"/>
          </a:p>
        </p:txBody>
      </p:sp>
      <p:pic>
        <p:nvPicPr>
          <p:cNvPr id="27" name="Picture 26" descr="A group of people holding up speech bubbles&#10;&#10;">
            <a:extLst>
              <a:ext uri="{FF2B5EF4-FFF2-40B4-BE49-F238E27FC236}">
                <a16:creationId xmlns:a16="http://schemas.microsoft.com/office/drawing/2014/main" id="{F5AE905A-97B9-EF17-8606-A9F402BD7281}"/>
              </a:ext>
            </a:extLst>
          </p:cNvPr>
          <p:cNvPicPr>
            <a:picLocks noChangeAspect="1"/>
          </p:cNvPicPr>
          <p:nvPr/>
        </p:nvPicPr>
        <p:blipFill>
          <a:blip r:embed="rId3"/>
          <a:stretch>
            <a:fillRect/>
          </a:stretch>
        </p:blipFill>
        <p:spPr>
          <a:xfrm>
            <a:off x="1473708" y="694944"/>
            <a:ext cx="9244584" cy="6163056"/>
          </a:xfrm>
          <a:prstGeom prst="rect">
            <a:avLst/>
          </a:prstGeom>
        </p:spPr>
      </p:pic>
    </p:spTree>
    <p:extLst>
      <p:ext uri="{BB962C8B-B14F-4D97-AF65-F5344CB8AC3E}">
        <p14:creationId xmlns:p14="http://schemas.microsoft.com/office/powerpoint/2010/main" val="254404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532CD-096A-561A-BED3-BE9033B51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F5ED62-7B29-67B4-F4C5-4E90E853664E}"/>
              </a:ext>
            </a:extLst>
          </p:cNvPr>
          <p:cNvSpPr>
            <a:spLocks noGrp="1"/>
          </p:cNvSpPr>
          <p:nvPr>
            <p:ph type="title"/>
          </p:nvPr>
        </p:nvSpPr>
        <p:spPr>
          <a:xfrm>
            <a:off x="1663364" y="347729"/>
            <a:ext cx="8130703" cy="1311128"/>
          </a:xfrm>
        </p:spPr>
        <p:txBody>
          <a:bodyPr/>
          <a:lstStyle/>
          <a:p>
            <a:pPr algn="ctr"/>
            <a:r>
              <a:rPr lang="en-AU" dirty="0"/>
              <a:t>Three Myths about </a:t>
            </a:r>
            <a:br>
              <a:rPr lang="en-AU" dirty="0"/>
            </a:br>
            <a:r>
              <a:rPr lang="en-AU" dirty="0"/>
              <a:t>Education and Councils</a:t>
            </a:r>
          </a:p>
        </p:txBody>
      </p:sp>
      <p:pic>
        <p:nvPicPr>
          <p:cNvPr id="28" name="Picture 27" descr="A group of colorful rectangular labels&#10;Text reads Myth 1. education isn’t a council responsibility. Myth 2. inclusion programs are expensive. Myth 3. specialist services should handle this&#10;">
            <a:extLst>
              <a:ext uri="{FF2B5EF4-FFF2-40B4-BE49-F238E27FC236}">
                <a16:creationId xmlns:a16="http://schemas.microsoft.com/office/drawing/2014/main" id="{876D39BB-3D87-DA29-9949-8A7197FE9AEB}"/>
              </a:ext>
            </a:extLst>
          </p:cNvPr>
          <p:cNvPicPr>
            <a:picLocks noChangeAspect="1"/>
          </p:cNvPicPr>
          <p:nvPr/>
        </p:nvPicPr>
        <p:blipFill>
          <a:blip r:embed="rId3"/>
          <a:srcRect l="12812" t="14984" r="12849" b="15346"/>
          <a:stretch/>
        </p:blipFill>
        <p:spPr>
          <a:xfrm>
            <a:off x="2552278" y="1828801"/>
            <a:ext cx="7087443" cy="4428312"/>
          </a:xfrm>
          <a:prstGeom prst="rect">
            <a:avLst/>
          </a:prstGeom>
        </p:spPr>
      </p:pic>
    </p:spTree>
    <p:extLst>
      <p:ext uri="{BB962C8B-B14F-4D97-AF65-F5344CB8AC3E}">
        <p14:creationId xmlns:p14="http://schemas.microsoft.com/office/powerpoint/2010/main" val="221469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9A60E-7AF9-EF28-145B-44A0B4FB8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C7089-CE72-8728-46F9-DACB43840095}"/>
              </a:ext>
            </a:extLst>
          </p:cNvPr>
          <p:cNvSpPr>
            <a:spLocks noGrp="1"/>
          </p:cNvSpPr>
          <p:nvPr>
            <p:ph type="title"/>
          </p:nvPr>
        </p:nvSpPr>
        <p:spPr>
          <a:xfrm>
            <a:off x="829055" y="222659"/>
            <a:ext cx="8130703" cy="701731"/>
          </a:xfrm>
        </p:spPr>
        <p:txBody>
          <a:bodyPr/>
          <a:lstStyle/>
          <a:p>
            <a:r>
              <a:rPr lang="en-AU" dirty="0"/>
              <a:t>A Family Story</a:t>
            </a:r>
          </a:p>
        </p:txBody>
      </p:sp>
      <p:pic>
        <p:nvPicPr>
          <p:cNvPr id="9" name="Picture Placeholder 2" descr="Group of people seated around table learning about budgeting. Trainer standing at front of group pointing to image of bread on the screen">
            <a:extLst>
              <a:ext uri="{FF2B5EF4-FFF2-40B4-BE49-F238E27FC236}">
                <a16:creationId xmlns:a16="http://schemas.microsoft.com/office/drawing/2014/main" id="{6ED23EC9-2312-9A1F-EF8D-A9B1526A642F}"/>
              </a:ext>
            </a:extLst>
          </p:cNvPr>
          <p:cNvPicPr>
            <a:picLocks noChangeAspect="1"/>
          </p:cNvPicPr>
          <p:nvPr/>
        </p:nvPicPr>
        <p:blipFill>
          <a:blip r:embed="rId3"/>
          <a:srcRect l="10091" r="10091"/>
          <a:stretch>
            <a:fillRect/>
          </a:stretch>
        </p:blipFill>
        <p:spPr>
          <a:xfrm>
            <a:off x="0" y="-1728217"/>
            <a:ext cx="12183970" cy="8586217"/>
          </a:xfrm>
          <a:prstGeom prst="rect">
            <a:avLst/>
          </a:prstGeom>
        </p:spPr>
      </p:pic>
    </p:spTree>
    <p:extLst>
      <p:ext uri="{BB962C8B-B14F-4D97-AF65-F5344CB8AC3E}">
        <p14:creationId xmlns:p14="http://schemas.microsoft.com/office/powerpoint/2010/main" val="344384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D132-1132-D374-C11E-5915D27AD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7645D1-3DF4-244E-D9C3-ACED4ADB6866}"/>
              </a:ext>
            </a:extLst>
          </p:cNvPr>
          <p:cNvSpPr>
            <a:spLocks noGrp="1"/>
          </p:cNvSpPr>
          <p:nvPr>
            <p:ph type="title"/>
          </p:nvPr>
        </p:nvSpPr>
        <p:spPr>
          <a:xfrm>
            <a:off x="1411985" y="615851"/>
            <a:ext cx="9368029" cy="701731"/>
          </a:xfrm>
        </p:spPr>
        <p:txBody>
          <a:bodyPr/>
          <a:lstStyle/>
          <a:p>
            <a:r>
              <a:rPr lang="en-AU" dirty="0"/>
              <a:t>The Ecosystem of Responsibility</a:t>
            </a:r>
          </a:p>
        </p:txBody>
      </p:sp>
      <p:pic>
        <p:nvPicPr>
          <p:cNvPr id="4" name="Picture 3" descr="A diagram of state government&#10;&#10;AI-generated content may be incorrect.">
            <a:extLst>
              <a:ext uri="{FF2B5EF4-FFF2-40B4-BE49-F238E27FC236}">
                <a16:creationId xmlns:a16="http://schemas.microsoft.com/office/drawing/2014/main" id="{8B76E64B-766E-F16B-7E31-872C1D2E3FD0}"/>
              </a:ext>
            </a:extLst>
          </p:cNvPr>
          <p:cNvPicPr>
            <a:picLocks noChangeAspect="1"/>
          </p:cNvPicPr>
          <p:nvPr/>
        </p:nvPicPr>
        <p:blipFill>
          <a:blip r:embed="rId3"/>
          <a:stretch>
            <a:fillRect/>
          </a:stretch>
        </p:blipFill>
        <p:spPr>
          <a:xfrm>
            <a:off x="1249061" y="197708"/>
            <a:ext cx="9693875" cy="6462583"/>
          </a:xfrm>
          <a:prstGeom prst="rect">
            <a:avLst/>
          </a:prstGeom>
        </p:spPr>
      </p:pic>
    </p:spTree>
    <p:extLst>
      <p:ext uri="{BB962C8B-B14F-4D97-AF65-F5344CB8AC3E}">
        <p14:creationId xmlns:p14="http://schemas.microsoft.com/office/powerpoint/2010/main" val="41285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213DA-8B28-84F2-8450-3B1940C52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DD1B3-A4DF-1D63-A406-790F97AF0FEE}"/>
              </a:ext>
            </a:extLst>
          </p:cNvPr>
          <p:cNvSpPr>
            <a:spLocks noGrp="1"/>
          </p:cNvSpPr>
          <p:nvPr>
            <p:ph type="title"/>
          </p:nvPr>
        </p:nvSpPr>
        <p:spPr>
          <a:xfrm>
            <a:off x="3095243" y="630936"/>
            <a:ext cx="6001513" cy="1060704"/>
          </a:xfrm>
        </p:spPr>
        <p:txBody>
          <a:bodyPr/>
          <a:lstStyle/>
          <a:p>
            <a:r>
              <a:rPr lang="en-AU" sz="4000" dirty="0">
                <a:solidFill>
                  <a:schemeClr val="tx1"/>
                </a:solidFill>
              </a:rPr>
              <a:t>The Learning Journey: </a:t>
            </a:r>
            <a:br>
              <a:rPr lang="en-AU" sz="4000" dirty="0">
                <a:solidFill>
                  <a:schemeClr val="tx1"/>
                </a:solidFill>
              </a:rPr>
            </a:br>
            <a:r>
              <a:rPr lang="en-AU" sz="4000" dirty="0">
                <a:solidFill>
                  <a:schemeClr val="tx1"/>
                </a:solidFill>
              </a:rPr>
              <a:t>Navigating the Bumps</a:t>
            </a:r>
            <a:br>
              <a:rPr lang="en-AU" sz="4000" dirty="0">
                <a:solidFill>
                  <a:schemeClr val="tx1"/>
                </a:solidFill>
              </a:rPr>
            </a:br>
            <a:endParaRPr lang="en-AU" sz="4000" dirty="0"/>
          </a:p>
        </p:txBody>
      </p:sp>
      <p:pic>
        <p:nvPicPr>
          <p:cNvPr id="5" name="Picture 4" descr="A road with signs and text&#10;&#10;">
            <a:extLst>
              <a:ext uri="{FF2B5EF4-FFF2-40B4-BE49-F238E27FC236}">
                <a16:creationId xmlns:a16="http://schemas.microsoft.com/office/drawing/2014/main" id="{48358C7C-DE09-4999-1EC4-822F38579F85}"/>
              </a:ext>
            </a:extLst>
          </p:cNvPr>
          <p:cNvPicPr>
            <a:picLocks noChangeAspect="1"/>
          </p:cNvPicPr>
          <p:nvPr/>
        </p:nvPicPr>
        <p:blipFill>
          <a:blip r:embed="rId3"/>
          <a:stretch>
            <a:fillRect/>
          </a:stretch>
        </p:blipFill>
        <p:spPr>
          <a:xfrm>
            <a:off x="2155697" y="1161288"/>
            <a:ext cx="7880604" cy="5253736"/>
          </a:xfrm>
          <a:prstGeom prst="rect">
            <a:avLst/>
          </a:prstGeom>
        </p:spPr>
      </p:pic>
    </p:spTree>
    <p:extLst>
      <p:ext uri="{BB962C8B-B14F-4D97-AF65-F5344CB8AC3E}">
        <p14:creationId xmlns:p14="http://schemas.microsoft.com/office/powerpoint/2010/main" val="292085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3BA56-79AF-03D8-73B2-8AB5BD4E7A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8B4FC-343E-6720-B587-9CE9BC8CA55A}"/>
              </a:ext>
            </a:extLst>
          </p:cNvPr>
          <p:cNvSpPr>
            <a:spLocks noGrp="1"/>
          </p:cNvSpPr>
          <p:nvPr>
            <p:ph type="title"/>
          </p:nvPr>
        </p:nvSpPr>
        <p:spPr>
          <a:xfrm>
            <a:off x="3799331" y="322755"/>
            <a:ext cx="4593337" cy="1089529"/>
          </a:xfrm>
        </p:spPr>
        <p:txBody>
          <a:bodyPr/>
          <a:lstStyle/>
          <a:p>
            <a:r>
              <a:rPr lang="en-AU" sz="3600" dirty="0"/>
              <a:t>Making a Difference</a:t>
            </a:r>
            <a:br>
              <a:rPr lang="en-AU" sz="3600" dirty="0"/>
            </a:br>
            <a:endParaRPr lang="en-AU" sz="3600" dirty="0"/>
          </a:p>
        </p:txBody>
      </p:sp>
      <p:sp>
        <p:nvSpPr>
          <p:cNvPr id="5" name="Text Placeholder 3">
            <a:extLst>
              <a:ext uri="{FF2B5EF4-FFF2-40B4-BE49-F238E27FC236}">
                <a16:creationId xmlns:a16="http://schemas.microsoft.com/office/drawing/2014/main" id="{8BA4D787-5A16-FD63-45C1-2B52ED6B466F}"/>
              </a:ext>
            </a:extLst>
          </p:cNvPr>
          <p:cNvSpPr txBox="1">
            <a:spLocks/>
          </p:cNvSpPr>
          <p:nvPr/>
        </p:nvSpPr>
        <p:spPr>
          <a:xfrm>
            <a:off x="7660020" y="1412284"/>
            <a:ext cx="2554723" cy="49327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solidFill>
                  <a:srgbClr val="559CAD"/>
                </a:solidFill>
              </a:rPr>
              <a:t>Libraries</a:t>
            </a:r>
          </a:p>
          <a:p>
            <a:pPr marL="0" indent="0">
              <a:buNone/>
            </a:pPr>
            <a:br>
              <a:rPr lang="en-AU" b="1" dirty="0">
                <a:solidFill>
                  <a:srgbClr val="559CAD"/>
                </a:solidFill>
              </a:rPr>
            </a:br>
            <a:r>
              <a:rPr lang="en-AU" b="1" dirty="0">
                <a:solidFill>
                  <a:srgbClr val="559CAD"/>
                </a:solidFill>
              </a:rPr>
              <a:t>Community programs</a:t>
            </a:r>
          </a:p>
          <a:p>
            <a:pPr marL="0" indent="0">
              <a:buNone/>
            </a:pPr>
            <a:br>
              <a:rPr lang="en-AU" b="1" dirty="0">
                <a:solidFill>
                  <a:srgbClr val="559CAD"/>
                </a:solidFill>
              </a:rPr>
            </a:br>
            <a:r>
              <a:rPr lang="en-AU" b="1" dirty="0">
                <a:solidFill>
                  <a:srgbClr val="559CAD"/>
                </a:solidFill>
              </a:rPr>
              <a:t>Accessible information</a:t>
            </a:r>
          </a:p>
          <a:p>
            <a:pPr marL="0" indent="0">
              <a:buNone/>
            </a:pPr>
            <a:br>
              <a:rPr lang="en-AU" b="1" dirty="0">
                <a:solidFill>
                  <a:srgbClr val="559CAD"/>
                </a:solidFill>
              </a:rPr>
            </a:br>
            <a:r>
              <a:rPr lang="en-AU" b="1" dirty="0">
                <a:solidFill>
                  <a:srgbClr val="559CAD"/>
                </a:solidFill>
              </a:rPr>
              <a:t>Community connections</a:t>
            </a:r>
          </a:p>
          <a:p>
            <a:endParaRPr lang="en-AU" sz="3200" dirty="0"/>
          </a:p>
        </p:txBody>
      </p:sp>
      <p:pic>
        <p:nvPicPr>
          <p:cNvPr id="6" name="Picture 5" descr="image of accessible and inclusive community with icons higlighting, ramp entry to buildings, communication boards, accessible play equipment, wide smooth pathways, accessible and inclusive community events">
            <a:extLst>
              <a:ext uri="{FF2B5EF4-FFF2-40B4-BE49-F238E27FC236}">
                <a16:creationId xmlns:a16="http://schemas.microsoft.com/office/drawing/2014/main" id="{CEE9178E-EBE2-7570-3221-A7E21DE64185}"/>
              </a:ext>
            </a:extLst>
          </p:cNvPr>
          <p:cNvPicPr>
            <a:picLocks noChangeAspect="1"/>
          </p:cNvPicPr>
          <p:nvPr/>
        </p:nvPicPr>
        <p:blipFill>
          <a:blip r:embed="rId3"/>
          <a:stretch>
            <a:fillRect/>
          </a:stretch>
        </p:blipFill>
        <p:spPr>
          <a:xfrm>
            <a:off x="1880863" y="1251089"/>
            <a:ext cx="5448334" cy="4660041"/>
          </a:xfrm>
          <a:prstGeom prst="rect">
            <a:avLst/>
          </a:prstGeom>
        </p:spPr>
      </p:pic>
    </p:spTree>
    <p:extLst>
      <p:ext uri="{BB962C8B-B14F-4D97-AF65-F5344CB8AC3E}">
        <p14:creationId xmlns:p14="http://schemas.microsoft.com/office/powerpoint/2010/main" val="89855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74EBF-6DD0-FE2B-F5F3-C106BD39A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A4820-32C3-9910-D18F-859B52AE98B3}"/>
              </a:ext>
            </a:extLst>
          </p:cNvPr>
          <p:cNvSpPr>
            <a:spLocks noGrp="1"/>
          </p:cNvSpPr>
          <p:nvPr>
            <p:ph type="title"/>
          </p:nvPr>
        </p:nvSpPr>
        <p:spPr>
          <a:xfrm>
            <a:off x="2746289" y="179220"/>
            <a:ext cx="6699421" cy="1311128"/>
          </a:xfrm>
        </p:spPr>
        <p:txBody>
          <a:bodyPr/>
          <a:lstStyle/>
          <a:p>
            <a:r>
              <a:rPr lang="en-AU" dirty="0"/>
              <a:t>What Inclusive Learning Looks Like in Practice</a:t>
            </a:r>
          </a:p>
        </p:txBody>
      </p:sp>
      <p:pic>
        <p:nvPicPr>
          <p:cNvPr id="15" name="Picture 14" descr="image of Auslan storytime one person holding book one person using signs to share the story">
            <a:extLst>
              <a:ext uri="{FF2B5EF4-FFF2-40B4-BE49-F238E27FC236}">
                <a16:creationId xmlns:a16="http://schemas.microsoft.com/office/drawing/2014/main" id="{171274BA-D721-BACB-810B-ABFB31572566}"/>
              </a:ext>
            </a:extLst>
          </p:cNvPr>
          <p:cNvPicPr>
            <a:picLocks noChangeAspect="1"/>
          </p:cNvPicPr>
          <p:nvPr/>
        </p:nvPicPr>
        <p:blipFill>
          <a:blip r:embed="rId3"/>
          <a:srcRect l="10143" r="18488"/>
          <a:stretch/>
        </p:blipFill>
        <p:spPr>
          <a:xfrm>
            <a:off x="4250371" y="1652099"/>
            <a:ext cx="3267036" cy="2627293"/>
          </a:xfrm>
          <a:prstGeom prst="rect">
            <a:avLst/>
          </a:prstGeom>
        </p:spPr>
      </p:pic>
      <p:pic>
        <p:nvPicPr>
          <p:cNvPr id="17" name="Picture 16" descr="A person showing a computer screen&#10;&#10;">
            <a:extLst>
              <a:ext uri="{FF2B5EF4-FFF2-40B4-BE49-F238E27FC236}">
                <a16:creationId xmlns:a16="http://schemas.microsoft.com/office/drawing/2014/main" id="{2FB46B98-5F23-4520-F044-00F8FF7E3736}"/>
              </a:ext>
            </a:extLst>
          </p:cNvPr>
          <p:cNvPicPr>
            <a:picLocks noChangeAspect="1"/>
          </p:cNvPicPr>
          <p:nvPr/>
        </p:nvPicPr>
        <p:blipFill>
          <a:blip r:embed="rId4"/>
          <a:srcRect l="11761" t="1067" r="7608" b="1"/>
          <a:stretch/>
        </p:blipFill>
        <p:spPr>
          <a:xfrm>
            <a:off x="335071" y="1636196"/>
            <a:ext cx="3227407" cy="2643196"/>
          </a:xfrm>
          <a:prstGeom prst="rect">
            <a:avLst/>
          </a:prstGeom>
        </p:spPr>
      </p:pic>
      <p:pic>
        <p:nvPicPr>
          <p:cNvPr id="20" name="Picture 19" descr="front cover of the Look'n Cook Book">
            <a:extLst>
              <a:ext uri="{FF2B5EF4-FFF2-40B4-BE49-F238E27FC236}">
                <a16:creationId xmlns:a16="http://schemas.microsoft.com/office/drawing/2014/main" id="{E8D8E2BB-B8CF-E2B1-D94B-6F69239AAB39}"/>
              </a:ext>
            </a:extLst>
          </p:cNvPr>
          <p:cNvPicPr>
            <a:picLocks noChangeAspect="1"/>
          </p:cNvPicPr>
          <p:nvPr/>
        </p:nvPicPr>
        <p:blipFill>
          <a:blip r:embed="rId5"/>
          <a:stretch>
            <a:fillRect/>
          </a:stretch>
        </p:blipFill>
        <p:spPr>
          <a:xfrm>
            <a:off x="8192581" y="1652099"/>
            <a:ext cx="3797326" cy="2643197"/>
          </a:xfrm>
          <a:prstGeom prst="rect">
            <a:avLst/>
          </a:prstGeom>
        </p:spPr>
      </p:pic>
      <p:sp>
        <p:nvSpPr>
          <p:cNvPr id="22" name="TextBox 21">
            <a:extLst>
              <a:ext uri="{FF2B5EF4-FFF2-40B4-BE49-F238E27FC236}">
                <a16:creationId xmlns:a16="http://schemas.microsoft.com/office/drawing/2014/main" id="{9A8E8C9F-D1DA-806B-A170-74B94EEE82DB}"/>
              </a:ext>
            </a:extLst>
          </p:cNvPr>
          <p:cNvSpPr txBox="1"/>
          <p:nvPr/>
        </p:nvSpPr>
        <p:spPr>
          <a:xfrm>
            <a:off x="56443" y="4571088"/>
            <a:ext cx="3651685" cy="461665"/>
          </a:xfrm>
          <a:prstGeom prst="rect">
            <a:avLst/>
          </a:prstGeom>
          <a:noFill/>
        </p:spPr>
        <p:txBody>
          <a:bodyPr wrap="square">
            <a:spAutoFit/>
          </a:bodyPr>
          <a:lstStyle/>
          <a:p>
            <a:r>
              <a:rPr kumimoji="0" lang="en-AU" sz="2400" b="1" i="0" u="none" strike="noStrike" kern="1200" cap="none" spc="0" normalizeH="0" baseline="0" noProof="0" dirty="0">
                <a:ln>
                  <a:noFill/>
                </a:ln>
                <a:solidFill>
                  <a:srgbClr val="062E4A"/>
                </a:solidFill>
                <a:effectLst/>
                <a:uLnTx/>
                <a:uFillTx/>
                <a:latin typeface="Arial" panose="020B0604020202020204" pitchFamily="34" charset="0"/>
                <a:ea typeface="+mn-ea"/>
                <a:cs typeface="Arial" panose="020B0604020202020204" pitchFamily="34" charset="0"/>
              </a:rPr>
              <a:t>Everyday Money Skills</a:t>
            </a:r>
            <a:endParaRPr lang="en-AU" sz="2400" dirty="0">
              <a:solidFill>
                <a:srgbClr val="062E4A"/>
              </a:solidFill>
            </a:endParaRPr>
          </a:p>
        </p:txBody>
      </p:sp>
      <p:sp>
        <p:nvSpPr>
          <p:cNvPr id="28" name="TextBox 27">
            <a:extLst>
              <a:ext uri="{FF2B5EF4-FFF2-40B4-BE49-F238E27FC236}">
                <a16:creationId xmlns:a16="http://schemas.microsoft.com/office/drawing/2014/main" id="{75D1329F-BAB2-2F17-5649-D4ED807F12CD}"/>
              </a:ext>
            </a:extLst>
          </p:cNvPr>
          <p:cNvSpPr txBox="1"/>
          <p:nvPr/>
        </p:nvSpPr>
        <p:spPr>
          <a:xfrm>
            <a:off x="4095169" y="4571087"/>
            <a:ext cx="28392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062E4A"/>
                </a:solidFill>
                <a:effectLst/>
                <a:uLnTx/>
                <a:uFillTx/>
                <a:latin typeface="Arial" panose="020B0604020202020204" pitchFamily="34" charset="0"/>
                <a:ea typeface="+mn-ea"/>
                <a:cs typeface="Arial" panose="020B0604020202020204" pitchFamily="34" charset="0"/>
              </a:rPr>
              <a:t>Auslan Storytime</a:t>
            </a:r>
          </a:p>
        </p:txBody>
      </p:sp>
      <p:sp>
        <p:nvSpPr>
          <p:cNvPr id="30" name="TextBox 29">
            <a:extLst>
              <a:ext uri="{FF2B5EF4-FFF2-40B4-BE49-F238E27FC236}">
                <a16:creationId xmlns:a16="http://schemas.microsoft.com/office/drawing/2014/main" id="{515C6814-F784-432E-F100-B516FC8438F1}"/>
              </a:ext>
            </a:extLst>
          </p:cNvPr>
          <p:cNvSpPr txBox="1"/>
          <p:nvPr/>
        </p:nvSpPr>
        <p:spPr>
          <a:xfrm>
            <a:off x="8050098" y="4574641"/>
            <a:ext cx="22375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dirty="0">
                <a:ln>
                  <a:noFill/>
                </a:ln>
                <a:solidFill>
                  <a:srgbClr val="062E4A"/>
                </a:solidFill>
                <a:effectLst/>
                <a:uLnTx/>
                <a:uFillTx/>
                <a:latin typeface="Arial" panose="020B0604020202020204" pitchFamily="34" charset="0"/>
                <a:ea typeface="+mn-ea"/>
                <a:cs typeface="Arial" panose="020B0604020202020204" pitchFamily="34" charset="0"/>
              </a:rPr>
              <a:t>Look ’n Cook</a:t>
            </a:r>
          </a:p>
        </p:txBody>
      </p:sp>
      <p:sp>
        <p:nvSpPr>
          <p:cNvPr id="4" name="TextBox 3">
            <a:extLst>
              <a:ext uri="{FF2B5EF4-FFF2-40B4-BE49-F238E27FC236}">
                <a16:creationId xmlns:a16="http://schemas.microsoft.com/office/drawing/2014/main" id="{0BCA0336-70D2-88D7-ECEB-9F7F29C37962}"/>
              </a:ext>
            </a:extLst>
          </p:cNvPr>
          <p:cNvSpPr txBox="1"/>
          <p:nvPr/>
        </p:nvSpPr>
        <p:spPr>
          <a:xfrm>
            <a:off x="216242" y="5369689"/>
            <a:ext cx="11759514" cy="430887"/>
          </a:xfrm>
          <a:prstGeom prst="rect">
            <a:avLst/>
          </a:prstGeom>
          <a:noFill/>
        </p:spPr>
        <p:txBody>
          <a:bodyPr wrap="square">
            <a:spAutoFit/>
          </a:bodyPr>
          <a:lstStyle/>
          <a:p>
            <a:r>
              <a:rPr lang="en-AU" sz="2200" dirty="0">
                <a:solidFill>
                  <a:srgbClr val="559CAD"/>
                </a:solidFill>
              </a:rPr>
              <a:t>These are not specialist programs; they are inclusive versions of everyday community activities.</a:t>
            </a:r>
          </a:p>
        </p:txBody>
      </p:sp>
    </p:spTree>
    <p:extLst>
      <p:ext uri="{BB962C8B-B14F-4D97-AF65-F5344CB8AC3E}">
        <p14:creationId xmlns:p14="http://schemas.microsoft.com/office/powerpoint/2010/main" val="75992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A4B3-C5C6-78B6-0D91-AA5BD1CB0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6B8A5-FEA4-2976-085C-B89F651EFAB1}"/>
              </a:ext>
            </a:extLst>
          </p:cNvPr>
          <p:cNvSpPr>
            <a:spLocks noGrp="1"/>
          </p:cNvSpPr>
          <p:nvPr>
            <p:ph type="title"/>
          </p:nvPr>
        </p:nvSpPr>
        <p:spPr>
          <a:xfrm>
            <a:off x="2278380" y="301336"/>
            <a:ext cx="7635239" cy="590931"/>
          </a:xfrm>
        </p:spPr>
        <p:txBody>
          <a:bodyPr/>
          <a:lstStyle/>
          <a:p>
            <a:r>
              <a:rPr lang="en-AU" sz="3600" dirty="0"/>
              <a:t>Supporting transition from school</a:t>
            </a:r>
          </a:p>
        </p:txBody>
      </p:sp>
      <p:pic>
        <p:nvPicPr>
          <p:cNvPr id="11" name="Picture 10" descr="A blue background with text and icons&#10;&#10;AI-generated content may be incorrect.">
            <a:extLst>
              <a:ext uri="{FF2B5EF4-FFF2-40B4-BE49-F238E27FC236}">
                <a16:creationId xmlns:a16="http://schemas.microsoft.com/office/drawing/2014/main" id="{FD3F7C35-06E2-865C-3D6F-CD28F56BFDDB}"/>
              </a:ext>
            </a:extLst>
          </p:cNvPr>
          <p:cNvPicPr>
            <a:picLocks noChangeAspect="1"/>
          </p:cNvPicPr>
          <p:nvPr/>
        </p:nvPicPr>
        <p:blipFill>
          <a:blip r:embed="rId3"/>
          <a:stretch>
            <a:fillRect/>
          </a:stretch>
        </p:blipFill>
        <p:spPr>
          <a:xfrm>
            <a:off x="2241205" y="1089976"/>
            <a:ext cx="7709587" cy="5139724"/>
          </a:xfrm>
          <a:prstGeom prst="rect">
            <a:avLst/>
          </a:prstGeom>
        </p:spPr>
      </p:pic>
    </p:spTree>
    <p:extLst>
      <p:ext uri="{BB962C8B-B14F-4D97-AF65-F5344CB8AC3E}">
        <p14:creationId xmlns:p14="http://schemas.microsoft.com/office/powerpoint/2010/main" val="2344654548"/>
      </p:ext>
    </p:extLst>
  </p:cSld>
  <p:clrMapOvr>
    <a:masterClrMapping/>
  </p:clrMapOvr>
</p:sld>
</file>

<file path=ppt/theme/theme1.xml><?xml version="1.0" encoding="utf-8"?>
<a:theme xmlns:a="http://schemas.openxmlformats.org/drawingml/2006/main" name="Office Theme">
  <a:themeElements>
    <a:clrScheme name="ALGA Theme 1">
      <a:dk1>
        <a:srgbClr val="052E49"/>
      </a:dk1>
      <a:lt1>
        <a:srgbClr val="FFFFFF"/>
      </a:lt1>
      <a:dk2>
        <a:srgbClr val="559CAD"/>
      </a:dk2>
      <a:lt2>
        <a:srgbClr val="E2F0F5"/>
      </a:lt2>
      <a:accent1>
        <a:srgbClr val="F38938"/>
      </a:accent1>
      <a:accent2>
        <a:srgbClr val="85C0BD"/>
      </a:accent2>
      <a:accent3>
        <a:srgbClr val="267F95"/>
      </a:accent3>
      <a:accent4>
        <a:srgbClr val="E2F0F5"/>
      </a:accent4>
      <a:accent5>
        <a:srgbClr val="F38938"/>
      </a:accent5>
      <a:accent6>
        <a:srgbClr val="85C0BD"/>
      </a:accent6>
      <a:hlink>
        <a:srgbClr val="F38938"/>
      </a:hlink>
      <a:folHlink>
        <a:srgbClr val="F389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EFAF1B3F7AEE4AAE253EA7E309569E" ma:contentTypeVersion="21" ma:contentTypeDescription="Create a new document." ma:contentTypeScope="" ma:versionID="d4f27eb216c4abc4ff2c4bcacd0d5d5a">
  <xsd:schema xmlns:xsd="http://www.w3.org/2001/XMLSchema" xmlns:xs="http://www.w3.org/2001/XMLSchema" xmlns:p="http://schemas.microsoft.com/office/2006/metadata/properties" xmlns:ns2="79fc704b-0cd4-4bbf-aadf-5bb13937c1fe" xmlns:ns3="de0f55bf-2542-497e-877d-b720147e6119" targetNamespace="http://schemas.microsoft.com/office/2006/metadata/properties" ma:root="true" ma:fieldsID="5f5a1c82d3d3e13a9a830020857bb914" ns2:_="" ns3:_="">
    <xsd:import namespace="79fc704b-0cd4-4bbf-aadf-5bb13937c1fe"/>
    <xsd:import namespace="de0f55bf-2542-497e-877d-b720147e61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Month"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c704b-0cd4-4bbf-aadf-5bb13937c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4eebe2-9606-45bf-9970-1d5cf02f0c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Month" ma:index="27" nillable="true" ma:displayName="Month" ma:format="DateOnly" ma:internalName="Month">
      <xsd:simpleType>
        <xsd:restriction base="dms:DateTime"/>
      </xsd:simpleType>
    </xsd:element>
    <xsd:element name="Order0" ma:index="28" nillable="true" ma:displayName="Order" ma:format="Dropdown" ma:internalName="Order0"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de0f55bf-2542-497e-877d-b720147e611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6a1991-6823-4fd9-94c4-44a8420856a3}" ma:internalName="TaxCatchAll" ma:showField="CatchAllData" ma:web="de0f55bf-2542-497e-877d-b720147e61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e0f55bf-2542-497e-877d-b720147e6119" xsi:nil="true"/>
    <lcf76f155ced4ddcb4097134ff3c332f xmlns="79fc704b-0cd4-4bbf-aadf-5bb13937c1fe">
      <Terms xmlns="http://schemas.microsoft.com/office/infopath/2007/PartnerControls"/>
    </lcf76f155ced4ddcb4097134ff3c332f>
    <Order0 xmlns="79fc704b-0cd4-4bbf-aadf-5bb13937c1fe" xsi:nil="true"/>
    <Month xmlns="79fc704b-0cd4-4bbf-aadf-5bb13937c1f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94C21-5445-4892-A966-FB275A6DDD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c704b-0cd4-4bbf-aadf-5bb13937c1fe"/>
    <ds:schemaRef ds:uri="de0f55bf-2542-497e-877d-b720147e6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556EF3-14AC-4DC4-A929-965FA7DDA3F2}">
  <ds:schemaRefs>
    <ds:schemaRef ds:uri="http://schemas.microsoft.com/office/2006/documentManagement/types"/>
    <ds:schemaRef ds:uri="http://purl.org/dc/terms/"/>
    <ds:schemaRef ds:uri="http://purl.org/dc/dcmitype/"/>
    <ds:schemaRef ds:uri="2c28774c-6073-4e21-9c84-8655f88dbaba"/>
    <ds:schemaRef ds:uri="http://www.w3.org/XML/1998/namespace"/>
    <ds:schemaRef ds:uri="http://schemas.microsoft.com/office/infopath/2007/PartnerControls"/>
    <ds:schemaRef ds:uri="http://schemas.openxmlformats.org/package/2006/metadata/core-properties"/>
    <ds:schemaRef ds:uri="1f973825-a82c-46fb-bec7-f895c6c099af"/>
    <ds:schemaRef ds:uri="http://schemas.microsoft.com/office/2006/metadata/properties"/>
    <ds:schemaRef ds:uri="http://purl.org/dc/elements/1.1/"/>
    <ds:schemaRef ds:uri="de0f55bf-2542-497e-877d-b720147e6119"/>
    <ds:schemaRef ds:uri="79fc704b-0cd4-4bbf-aadf-5bb13937c1fe"/>
  </ds:schemaRefs>
</ds:datastoreItem>
</file>

<file path=customXml/itemProps3.xml><?xml version="1.0" encoding="utf-8"?>
<ds:datastoreItem xmlns:ds="http://schemas.openxmlformats.org/officeDocument/2006/customXml" ds:itemID="{BC71B6D9-DA0A-439B-854E-9BB519D6B3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2349</TotalTime>
  <Words>2095</Words>
  <Application>Microsoft Office PowerPoint</Application>
  <PresentationFormat>Widescreen</PresentationFormat>
  <Paragraphs>128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Aptos Display</vt:lpstr>
      <vt:lpstr>Arial</vt:lpstr>
      <vt:lpstr>Open Sans</vt:lpstr>
      <vt:lpstr>Office Theme</vt:lpstr>
      <vt:lpstr>Inclusive Education and Lifelong Learning:   The Local Government Role</vt:lpstr>
      <vt:lpstr>Why This Matters </vt:lpstr>
      <vt:lpstr>Three Myths about  Education and Councils</vt:lpstr>
      <vt:lpstr>A Family Story</vt:lpstr>
      <vt:lpstr>The Ecosystem of Responsibility</vt:lpstr>
      <vt:lpstr>The Learning Journey:  Navigating the Bumps </vt:lpstr>
      <vt:lpstr>Making a Difference </vt:lpstr>
      <vt:lpstr>What Inclusive Learning Looks Like in Practice</vt:lpstr>
      <vt:lpstr>Supporting transition from school</vt:lpstr>
      <vt:lpstr>Five simple actions  councils can take </vt:lpstr>
      <vt:lpstr>PowerPoint Presentation</vt:lpstr>
      <vt:lpstr>PowerPoint Presentation</vt:lpstr>
      <vt:lpstr>Local government connects  people with opportunity  </vt:lpstr>
      <vt:lpstr>Resources and 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Castro</dc:creator>
  <cp:lastModifiedBy>Karen Hall</cp:lastModifiedBy>
  <cp:revision>26</cp:revision>
  <dcterms:created xsi:type="dcterms:W3CDTF">2024-11-29T00:10:30Z</dcterms:created>
  <dcterms:modified xsi:type="dcterms:W3CDTF">2026-03-24T04:12:48Z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0x010100C3EFAF1B3F7AEE4AAE253EA7E309569E</vt:lpwstr>
  </property>
  <property fmtid="{D5CDD505-2E9C-101B-9397-08002B2CF9AE}" pid="3" name="MediaServiceImageTags">
    <vt:lpwstr/>
  </property>
</Properties>
</file>